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6"/>
  </p:notesMasterIdLst>
  <p:handoutMasterIdLst>
    <p:handoutMasterId r:id="rId37"/>
  </p:handoutMasterIdLst>
  <p:sldIdLst>
    <p:sldId id="336" r:id="rId2"/>
    <p:sldId id="259" r:id="rId3"/>
    <p:sldId id="263" r:id="rId4"/>
    <p:sldId id="264" r:id="rId5"/>
    <p:sldId id="323" r:id="rId6"/>
    <p:sldId id="328" r:id="rId7"/>
    <p:sldId id="332" r:id="rId8"/>
    <p:sldId id="333" r:id="rId9"/>
    <p:sldId id="345" r:id="rId10"/>
    <p:sldId id="265" r:id="rId11"/>
    <p:sldId id="266" r:id="rId12"/>
    <p:sldId id="267" r:id="rId13"/>
    <p:sldId id="268" r:id="rId14"/>
    <p:sldId id="279" r:id="rId15"/>
    <p:sldId id="269" r:id="rId16"/>
    <p:sldId id="271" r:id="rId17"/>
    <p:sldId id="273" r:id="rId18"/>
    <p:sldId id="274" r:id="rId19"/>
    <p:sldId id="344" r:id="rId20"/>
    <p:sldId id="275" r:id="rId21"/>
    <p:sldId id="276" r:id="rId22"/>
    <p:sldId id="277" r:id="rId23"/>
    <p:sldId id="278" r:id="rId24"/>
    <p:sldId id="280" r:id="rId25"/>
    <p:sldId id="281" r:id="rId26"/>
    <p:sldId id="282" r:id="rId27"/>
    <p:sldId id="283" r:id="rId28"/>
    <p:sldId id="284" r:id="rId29"/>
    <p:sldId id="286" r:id="rId30"/>
    <p:sldId id="305" r:id="rId31"/>
    <p:sldId id="288" r:id="rId32"/>
    <p:sldId id="307" r:id="rId33"/>
    <p:sldId id="340" r:id="rId34"/>
    <p:sldId id="292"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3447"/>
    <a:srgbClr val="7B864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1"/>
  </p:normalViewPr>
  <p:slideViewPr>
    <p:cSldViewPr>
      <p:cViewPr>
        <p:scale>
          <a:sx n="124" d="100"/>
          <a:sy n="124" d="100"/>
        </p:scale>
        <p:origin x="1280"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417B8794-5ABD-5D46-A585-94AB45181BD9}" type="datetimeFigureOut">
              <a:rPr lang="en-US"/>
              <a:pPr>
                <a:defRPr/>
              </a:pPr>
              <a:t>11/24/16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Arial" charset="0"/>
              </a:defRPr>
            </a:lvl1pPr>
          </a:lstStyle>
          <a:p>
            <a:pPr>
              <a:defRPr/>
            </a:pPr>
            <a:fld id="{9E8A6DFE-10C8-244F-8B75-CF5C15E93F21}" type="slidenum">
              <a:rPr lang="en-US"/>
              <a:pPr>
                <a:defRPr/>
              </a:pPr>
              <a:t>‹#›</a:t>
            </a:fld>
            <a:endParaRPr lang="en-US"/>
          </a:p>
        </p:txBody>
      </p:sp>
    </p:spTree>
    <p:extLst>
      <p:ext uri="{BB962C8B-B14F-4D97-AF65-F5344CB8AC3E}">
        <p14:creationId xmlns:p14="http://schemas.microsoft.com/office/powerpoint/2010/main" val="1262879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charset="0"/>
              </a:defRPr>
            </a:lvl1pPr>
          </a:lstStyle>
          <a:p>
            <a:pPr>
              <a:defRPr/>
            </a:pPr>
            <a:fld id="{BB28B8A5-477D-7843-ACA7-62302627A24A}" type="datetimeFigureOut">
              <a:rPr lang="en-US"/>
              <a:pPr>
                <a:defRPr/>
              </a:pPr>
              <a:t>11/24/16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charset="0"/>
              </a:defRPr>
            </a:lvl1pPr>
          </a:lstStyle>
          <a:p>
            <a:pPr>
              <a:defRPr/>
            </a:pPr>
            <a:fld id="{870BB955-81B3-FB43-BBEE-155DCAE49011}" type="slidenum">
              <a:rPr lang="en-US"/>
              <a:pPr>
                <a:defRPr/>
              </a:pPr>
              <a:t>‹#›</a:t>
            </a:fld>
            <a:endParaRPr lang="en-US"/>
          </a:p>
        </p:txBody>
      </p:sp>
    </p:spTree>
    <p:extLst>
      <p:ext uri="{BB962C8B-B14F-4D97-AF65-F5344CB8AC3E}">
        <p14:creationId xmlns:p14="http://schemas.microsoft.com/office/powerpoint/2010/main" val="17039982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1200"/>
              </a:spcAft>
              <a:buFont typeface="Courier New" charset="0"/>
              <a:buNone/>
            </a:pPr>
            <a:endParaRPr lang="en-US" dirty="0"/>
          </a:p>
        </p:txBody>
      </p:sp>
      <p:sp>
        <p:nvSpPr>
          <p:cNvPr id="4" name="Slide Number Placeholder 3"/>
          <p:cNvSpPr>
            <a:spLocks noGrp="1"/>
          </p:cNvSpPr>
          <p:nvPr>
            <p:ph type="sldNum" sz="quarter" idx="10"/>
          </p:nvPr>
        </p:nvSpPr>
        <p:spPr/>
        <p:txBody>
          <a:bodyPr/>
          <a:lstStyle/>
          <a:p>
            <a:pPr>
              <a:defRPr/>
            </a:pPr>
            <a:fld id="{870BB955-81B3-FB43-BBEE-155DCAE49011}" type="slidenum">
              <a:rPr lang="en-US" smtClean="0"/>
              <a:pPr>
                <a:defRPr/>
              </a:pPr>
              <a:t>2</a:t>
            </a:fld>
            <a:endParaRPr lang="en-US"/>
          </a:p>
        </p:txBody>
      </p:sp>
    </p:spTree>
    <p:extLst>
      <p:ext uri="{BB962C8B-B14F-4D97-AF65-F5344CB8AC3E}">
        <p14:creationId xmlns:p14="http://schemas.microsoft.com/office/powerpoint/2010/main" val="7115405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jpe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6"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209800" cy="1377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97713" y="76200"/>
            <a:ext cx="1919287" cy="1019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TextBox 4"/>
          <p:cNvSpPr txBox="1">
            <a:spLocks noChangeArrowheads="1"/>
          </p:cNvSpPr>
          <p:nvPr userDrawn="1"/>
        </p:nvSpPr>
        <p:spPr bwMode="auto">
          <a:xfrm>
            <a:off x="381000" y="6324600"/>
            <a:ext cx="35814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CA" altLang="en-US" sz="1400" spc="150" dirty="0" smtClean="0">
                <a:ea typeface="+mn-ea"/>
              </a:rPr>
              <a:t>www.schoolofpublicpolicy.sk.ca</a:t>
            </a:r>
            <a:endParaRPr lang="en-US" altLang="en-US" sz="1400" spc="150" dirty="0" smtClean="0">
              <a:ea typeface="+mn-ea"/>
            </a:endParaRPr>
          </a:p>
        </p:txBody>
      </p:sp>
      <p:grpSp>
        <p:nvGrpSpPr>
          <p:cNvPr id="10" name="Group 4"/>
          <p:cNvGrpSpPr>
            <a:grpSpLocks/>
          </p:cNvGrpSpPr>
          <p:nvPr userDrawn="1"/>
        </p:nvGrpSpPr>
        <p:grpSpPr bwMode="auto">
          <a:xfrm>
            <a:off x="0" y="0"/>
            <a:ext cx="9017000" cy="1377950"/>
            <a:chOff x="0" y="0"/>
            <a:chExt cx="9017000" cy="1377950"/>
          </a:xfrm>
        </p:grpSpPr>
        <p:pic>
          <p:nvPicPr>
            <p:cNvPr id="11"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209800" cy="1377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2"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97713" y="76200"/>
              <a:ext cx="1919287" cy="1019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 name="Picture 4"/>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962400" y="304800"/>
              <a:ext cx="2768600" cy="714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4" name="Picture 5" descr="UIT logo.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590800" y="63500"/>
              <a:ext cx="1079500" cy="1079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 name="Subtitle 2"/>
          <p:cNvSpPr>
            <a:spLocks noGrp="1"/>
          </p:cNvSpPr>
          <p:nvPr>
            <p:ph type="subTitle" idx="1"/>
          </p:nvPr>
        </p:nvSpPr>
        <p:spPr>
          <a:xfrm>
            <a:off x="1517904" y="2834640"/>
            <a:ext cx="6867144" cy="923544"/>
          </a:xfrm>
          <a:prstGeom prst="rect">
            <a:avLst/>
          </a:prstGeom>
        </p:spPr>
        <p:txBody>
          <a:bodyPr/>
          <a:lstStyle>
            <a:lvl1pPr marL="0" indent="0" algn="l">
              <a:buNone/>
              <a:defRPr sz="2000" cap="none"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CA" dirty="0"/>
          </a:p>
        </p:txBody>
      </p:sp>
      <p:sp>
        <p:nvSpPr>
          <p:cNvPr id="5" name="Text Placeholder 4"/>
          <p:cNvSpPr>
            <a:spLocks noGrp="1"/>
          </p:cNvSpPr>
          <p:nvPr>
            <p:ph type="body" sz="quarter" idx="10"/>
          </p:nvPr>
        </p:nvSpPr>
        <p:spPr>
          <a:xfrm>
            <a:off x="1517904" y="4096512"/>
            <a:ext cx="6864096" cy="1078992"/>
          </a:xfrm>
          <a:prstGeom prst="rect">
            <a:avLst/>
          </a:prstGeom>
        </p:spPr>
        <p:txBody>
          <a:bodyPr>
            <a:normAutofit/>
          </a:bodyPr>
          <a:lstStyle>
            <a:lvl1pPr>
              <a:defRPr sz="1400" i="1" cap="none" baseline="0"/>
            </a:lvl1pPr>
          </a:lstStyle>
          <a:p>
            <a:pPr lvl="0"/>
            <a:r>
              <a:rPr lang="en-CA" smtClean="0"/>
              <a:t>Click to edit Master text styles</a:t>
            </a:r>
          </a:p>
        </p:txBody>
      </p:sp>
      <p:sp>
        <p:nvSpPr>
          <p:cNvPr id="8" name="Title 7"/>
          <p:cNvSpPr>
            <a:spLocks noGrp="1"/>
          </p:cNvSpPr>
          <p:nvPr>
            <p:ph type="title"/>
          </p:nvPr>
        </p:nvSpPr>
        <p:spPr>
          <a:xfrm>
            <a:off x="1517904" y="1362456"/>
            <a:ext cx="6867144" cy="1234440"/>
          </a:xfrm>
          <a:prstGeom prst="rect">
            <a:avLst/>
          </a:prstGeom>
        </p:spPr>
        <p:txBody>
          <a:bodyPr/>
          <a:lstStyle>
            <a:lvl1pPr>
              <a:defRPr sz="4000" i="0" cap="all" baseline="0">
                <a:solidFill>
                  <a:schemeClr val="tx1"/>
                </a:solidFill>
              </a:defRPr>
            </a:lvl1pPr>
          </a:lstStyle>
          <a:p>
            <a:r>
              <a:rPr lang="en-CA" smtClean="0"/>
              <a:t>Click to edit Master title style</a:t>
            </a:r>
            <a:endParaRPr lang="en-US" dirty="0"/>
          </a:p>
        </p:txBody>
      </p:sp>
      <p:sp>
        <p:nvSpPr>
          <p:cNvPr id="15" name="Slide Number Placeholder 10"/>
          <p:cNvSpPr>
            <a:spLocks noGrp="1"/>
          </p:cNvSpPr>
          <p:nvPr>
            <p:ph type="sldNum" sz="quarter" idx="11"/>
          </p:nvPr>
        </p:nvSpPr>
        <p:spPr>
          <a:xfrm>
            <a:off x="8153400" y="6324600"/>
            <a:ext cx="533400" cy="365125"/>
          </a:xfrm>
          <a:prstGeom prst="rect">
            <a:avLst/>
          </a:prstGeom>
        </p:spPr>
        <p:txBody>
          <a:bodyPr vert="horz" wrap="square" lIns="91440" tIns="45720" rIns="91440" bIns="45720" numCol="1" anchor="t" anchorCtr="0" compatLnSpc="1">
            <a:prstTxWarp prst="textNoShape">
              <a:avLst/>
            </a:prstTxWarp>
          </a:bodyPr>
          <a:lstStyle>
            <a:lvl1pPr>
              <a:defRPr>
                <a:cs typeface="Arial" charset="0"/>
              </a:defRPr>
            </a:lvl1pPr>
          </a:lstStyle>
          <a:p>
            <a:pPr>
              <a:defRPr/>
            </a:pPr>
            <a:fld id="{42187E57-D840-E54F-B406-C9FE8C1D09E6}" type="slidenum">
              <a:rPr lang="en-CA"/>
              <a:pPr>
                <a:defRPr/>
              </a:pPr>
              <a:t>‹#›</a:t>
            </a:fld>
            <a:endParaRPr lang="en-CA"/>
          </a:p>
        </p:txBody>
      </p:sp>
    </p:spTree>
    <p:extLst>
      <p:ext uri="{BB962C8B-B14F-4D97-AF65-F5344CB8AC3E}">
        <p14:creationId xmlns:p14="http://schemas.microsoft.com/office/powerpoint/2010/main" val="50075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5"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209800" cy="1377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3"/>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1800" y="284163"/>
            <a:ext cx="2209800" cy="4778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TextBox 4"/>
          <p:cNvSpPr txBox="1">
            <a:spLocks noChangeArrowheads="1"/>
          </p:cNvSpPr>
          <p:nvPr userDrawn="1"/>
        </p:nvSpPr>
        <p:spPr bwMode="auto">
          <a:xfrm>
            <a:off x="381000" y="6324600"/>
            <a:ext cx="35814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CA" altLang="en-US" sz="1400" spc="150" dirty="0" smtClean="0">
                <a:ea typeface="+mn-ea"/>
              </a:rPr>
              <a:t>www.schoolofpublicpolicy.sk.ca</a:t>
            </a:r>
            <a:endParaRPr lang="en-US" altLang="en-US" sz="1400" spc="150" dirty="0" smtClean="0">
              <a:ea typeface="+mn-ea"/>
            </a:endParaRPr>
          </a:p>
        </p:txBody>
      </p:sp>
      <p:sp>
        <p:nvSpPr>
          <p:cNvPr id="3" name="Content Placeholder 2"/>
          <p:cNvSpPr>
            <a:spLocks noGrp="1"/>
          </p:cNvSpPr>
          <p:nvPr>
            <p:ph idx="1"/>
          </p:nvPr>
        </p:nvSpPr>
        <p:spPr>
          <a:xfrm>
            <a:off x="457200" y="1752600"/>
            <a:ext cx="8229600" cy="4267200"/>
          </a:xfrm>
          <a:prstGeom prst="rect">
            <a:avLst/>
          </a:prstGeom>
        </p:spPr>
        <p:txBody>
          <a:bodyPr/>
          <a:lstStyle>
            <a:lvl1pPr>
              <a:defRPr sz="2000" cap="none" baseline="0"/>
            </a:lvl1pPr>
            <a:lvl2pPr>
              <a:defRPr sz="2000" cap="none"/>
            </a:lvl2pPr>
            <a:lvl3pPr>
              <a:defRPr sz="2000" cap="none"/>
            </a:lvl3pPr>
            <a:lvl4pPr>
              <a:defRPr sz="2000" cap="none"/>
            </a:lvl4pPr>
            <a:lvl5pPr>
              <a:defRPr sz="2000" cap="none"/>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smtClean="0"/>
          </a:p>
        </p:txBody>
      </p:sp>
      <p:sp>
        <p:nvSpPr>
          <p:cNvPr id="6" name="Content Placeholder 2"/>
          <p:cNvSpPr>
            <a:spLocks noGrp="1"/>
          </p:cNvSpPr>
          <p:nvPr>
            <p:ph idx="11" hasCustomPrompt="1"/>
          </p:nvPr>
        </p:nvSpPr>
        <p:spPr>
          <a:xfrm>
            <a:off x="457200" y="1197864"/>
            <a:ext cx="8229600" cy="478536"/>
          </a:xfrm>
          <a:prstGeom prst="rect">
            <a:avLst/>
          </a:prstGeom>
        </p:spPr>
        <p:txBody>
          <a:bodyPr/>
          <a:lstStyle>
            <a:lvl1pPr>
              <a:defRPr sz="2400" cap="none" baseline="0">
                <a:solidFill>
                  <a:srgbClr val="7B8644"/>
                </a:solidFill>
              </a:defRPr>
            </a:lvl1pPr>
            <a:lvl2pPr>
              <a:defRPr sz="2000"/>
            </a:lvl2pPr>
            <a:lvl3pPr>
              <a:defRPr sz="2000"/>
            </a:lvl3pPr>
            <a:lvl4pPr>
              <a:defRPr sz="2000"/>
            </a:lvl4pPr>
            <a:lvl5pPr>
              <a:defRPr sz="2000"/>
            </a:lvl5pPr>
          </a:lstStyle>
          <a:p>
            <a:pPr lvl="0"/>
            <a:r>
              <a:rPr lang="en-CA" dirty="0" smtClean="0"/>
              <a:t>CLICK TO EDIT MASTER TEXT STYLES</a:t>
            </a:r>
          </a:p>
        </p:txBody>
      </p:sp>
      <p:sp>
        <p:nvSpPr>
          <p:cNvPr id="7" name="Title 1"/>
          <p:cNvSpPr>
            <a:spLocks noGrp="1"/>
          </p:cNvSpPr>
          <p:nvPr>
            <p:ph type="title"/>
          </p:nvPr>
        </p:nvSpPr>
        <p:spPr>
          <a:xfrm>
            <a:off x="457200" y="304800"/>
            <a:ext cx="8229600" cy="457200"/>
          </a:xfrm>
          <a:prstGeom prst="rect">
            <a:avLst/>
          </a:prstGeom>
        </p:spPr>
        <p:txBody>
          <a:bodyPr/>
          <a:lstStyle>
            <a:lvl1pPr>
              <a:defRPr>
                <a:solidFill>
                  <a:srgbClr val="7B8644"/>
                </a:solidFill>
              </a:defRPr>
            </a:lvl1pPr>
          </a:lstStyle>
          <a:p>
            <a:r>
              <a:rPr lang="en-CA" smtClean="0"/>
              <a:t>Click to edit Master title style</a:t>
            </a:r>
            <a:endParaRPr lang="en-CA" dirty="0"/>
          </a:p>
        </p:txBody>
      </p:sp>
      <p:sp>
        <p:nvSpPr>
          <p:cNvPr id="10" name="Slide Number Placeholder 10"/>
          <p:cNvSpPr>
            <a:spLocks noGrp="1"/>
          </p:cNvSpPr>
          <p:nvPr>
            <p:ph type="sldNum" sz="quarter" idx="12"/>
          </p:nvPr>
        </p:nvSpPr>
        <p:spPr>
          <a:xfrm>
            <a:off x="8153400" y="6324600"/>
            <a:ext cx="533400" cy="365125"/>
          </a:xfrm>
          <a:prstGeom prst="rect">
            <a:avLst/>
          </a:prstGeom>
        </p:spPr>
        <p:txBody>
          <a:bodyPr vert="horz" wrap="square" lIns="91440" tIns="45720" rIns="91440" bIns="45720" numCol="1" anchor="t" anchorCtr="0" compatLnSpc="1">
            <a:prstTxWarp prst="textNoShape">
              <a:avLst/>
            </a:prstTxWarp>
          </a:bodyPr>
          <a:lstStyle>
            <a:lvl1pPr>
              <a:defRPr>
                <a:cs typeface="Arial" charset="0"/>
              </a:defRPr>
            </a:lvl1pPr>
          </a:lstStyle>
          <a:p>
            <a:pPr>
              <a:defRPr/>
            </a:pPr>
            <a:fld id="{E8C335A2-1D46-EF41-B4EB-FB7781F0265D}" type="slidenum">
              <a:rPr lang="en-CA"/>
              <a:pPr>
                <a:defRPr/>
              </a:pPr>
              <a:t>‹#›</a:t>
            </a:fld>
            <a:endParaRPr lang="en-CA"/>
          </a:p>
        </p:txBody>
      </p:sp>
    </p:spTree>
    <p:extLst>
      <p:ext uri="{BB962C8B-B14F-4D97-AF65-F5344CB8AC3E}">
        <p14:creationId xmlns:p14="http://schemas.microsoft.com/office/powerpoint/2010/main" val="2854649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209800" cy="1377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itle 7"/>
          <p:cNvSpPr txBox="1">
            <a:spLocks/>
          </p:cNvSpPr>
          <p:nvPr/>
        </p:nvSpPr>
        <p:spPr>
          <a:xfrm>
            <a:off x="685800" y="4327525"/>
            <a:ext cx="7772400" cy="1235075"/>
          </a:xfrm>
          <a:prstGeom prst="rect">
            <a:avLst/>
          </a:prstGeom>
        </p:spPr>
        <p:txBody>
          <a:bodyPr/>
          <a:lstStyle>
            <a:lvl1pPr>
              <a:defRPr sz="4000" i="0" cap="all" baseline="0">
                <a:solidFill>
                  <a:schemeClr val="tx1"/>
                </a:solidFill>
              </a:defRPr>
            </a:lvl1pPr>
          </a:lstStyle>
          <a:p>
            <a:pPr fontAlgn="auto">
              <a:spcAft>
                <a:spcPts val="0"/>
              </a:spcAft>
              <a:defRPr/>
            </a:pPr>
            <a:r>
              <a:rPr lang="en-US" b="1" dirty="0" smtClean="0">
                <a:latin typeface="+mj-lt"/>
                <a:ea typeface="+mj-ea"/>
                <a:cs typeface="+mj-cs"/>
              </a:rPr>
              <a:t>CLICK TO ADD TITLE</a:t>
            </a:r>
            <a:endParaRPr lang="en-US" b="1" dirty="0">
              <a:latin typeface="+mj-lt"/>
              <a:ea typeface="+mj-ea"/>
              <a:cs typeface="+mj-cs"/>
            </a:endParaRPr>
          </a:p>
        </p:txBody>
      </p:sp>
      <p:pic>
        <p:nvPicPr>
          <p:cNvPr id="6" name="Picture 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1800" y="284163"/>
            <a:ext cx="2209800" cy="4778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TextBox 7"/>
          <p:cNvSpPr txBox="1">
            <a:spLocks noChangeArrowheads="1"/>
          </p:cNvSpPr>
          <p:nvPr userDrawn="1"/>
        </p:nvSpPr>
        <p:spPr bwMode="auto">
          <a:xfrm>
            <a:off x="381000" y="6324600"/>
            <a:ext cx="35814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CA" altLang="en-US" sz="1400" spc="150" dirty="0" smtClean="0">
                <a:ea typeface="+mn-ea"/>
              </a:rPr>
              <a:t>www.schoolofpublicpolicy.sk.ca</a:t>
            </a:r>
            <a:endParaRPr lang="en-US" altLang="en-US" sz="1400" spc="150" dirty="0" smtClean="0">
              <a:ea typeface="+mn-ea"/>
            </a:endParaRPr>
          </a:p>
        </p:txBody>
      </p:sp>
      <p:sp>
        <p:nvSpPr>
          <p:cNvPr id="7" name="Title 1"/>
          <p:cNvSpPr>
            <a:spLocks noGrp="1"/>
          </p:cNvSpPr>
          <p:nvPr>
            <p:ph type="title"/>
          </p:nvPr>
        </p:nvSpPr>
        <p:spPr>
          <a:xfrm>
            <a:off x="457200" y="304800"/>
            <a:ext cx="8229600" cy="457200"/>
          </a:xfrm>
          <a:prstGeom prst="rect">
            <a:avLst/>
          </a:prstGeom>
        </p:spPr>
        <p:txBody>
          <a:bodyPr/>
          <a:lstStyle/>
          <a:p>
            <a:r>
              <a:rPr lang="en-CA" smtClean="0"/>
              <a:t>Click to edit Master title style</a:t>
            </a:r>
            <a:endParaRPr lang="en-CA" dirty="0"/>
          </a:p>
        </p:txBody>
      </p:sp>
      <p:sp>
        <p:nvSpPr>
          <p:cNvPr id="9" name="Text Placeholder 4"/>
          <p:cNvSpPr>
            <a:spLocks noGrp="1"/>
          </p:cNvSpPr>
          <p:nvPr>
            <p:ph type="body" idx="11"/>
          </p:nvPr>
        </p:nvSpPr>
        <p:spPr>
          <a:xfrm>
            <a:off x="685800" y="2819400"/>
            <a:ext cx="7772400" cy="1500187"/>
          </a:xfrm>
          <a:prstGeom prst="rect">
            <a:avLst/>
          </a:prstGeom>
        </p:spPr>
        <p:txBody>
          <a:bodyPr anchor="b"/>
          <a:lstStyle>
            <a:lvl1pPr>
              <a:defRPr sz="2400" cap="none">
                <a:solidFill>
                  <a:schemeClr val="bg1">
                    <a:lumMod val="50000"/>
                  </a:schemeClr>
                </a:solidFill>
              </a:defRPr>
            </a:lvl1pPr>
          </a:lstStyle>
          <a:p>
            <a:pPr lvl="0"/>
            <a:r>
              <a:rPr lang="en-CA" smtClean="0"/>
              <a:t>Click to edit Master text styles</a:t>
            </a:r>
          </a:p>
        </p:txBody>
      </p:sp>
      <p:sp>
        <p:nvSpPr>
          <p:cNvPr id="10" name="Slide Number Placeholder 10"/>
          <p:cNvSpPr>
            <a:spLocks noGrp="1"/>
          </p:cNvSpPr>
          <p:nvPr>
            <p:ph type="sldNum" sz="quarter" idx="12"/>
          </p:nvPr>
        </p:nvSpPr>
        <p:spPr>
          <a:xfrm>
            <a:off x="8153400" y="6324600"/>
            <a:ext cx="533400" cy="365125"/>
          </a:xfrm>
          <a:prstGeom prst="rect">
            <a:avLst/>
          </a:prstGeom>
        </p:spPr>
        <p:txBody>
          <a:bodyPr vert="horz" wrap="square" lIns="91440" tIns="45720" rIns="91440" bIns="45720" numCol="1" anchor="t" anchorCtr="0" compatLnSpc="1">
            <a:prstTxWarp prst="textNoShape">
              <a:avLst/>
            </a:prstTxWarp>
          </a:bodyPr>
          <a:lstStyle>
            <a:lvl1pPr>
              <a:defRPr>
                <a:cs typeface="Arial" charset="0"/>
              </a:defRPr>
            </a:lvl1pPr>
          </a:lstStyle>
          <a:p>
            <a:pPr>
              <a:defRPr/>
            </a:pPr>
            <a:fld id="{4FF7FA6F-7002-5542-9BE8-8CC6CE4FCD71}" type="slidenum">
              <a:rPr lang="en-CA"/>
              <a:pPr>
                <a:defRPr/>
              </a:pPr>
              <a:t>‹#›</a:t>
            </a:fld>
            <a:endParaRPr lang="en-CA"/>
          </a:p>
        </p:txBody>
      </p:sp>
    </p:spTree>
    <p:extLst>
      <p:ext uri="{BB962C8B-B14F-4D97-AF65-F5344CB8AC3E}">
        <p14:creationId xmlns:p14="http://schemas.microsoft.com/office/powerpoint/2010/main" val="3744867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Layout">
    <p:spTree>
      <p:nvGrpSpPr>
        <p:cNvPr id="1" name=""/>
        <p:cNvGrpSpPr/>
        <p:nvPr/>
      </p:nvGrpSpPr>
      <p:grpSpPr>
        <a:xfrm>
          <a:off x="0" y="0"/>
          <a:ext cx="0" cy="0"/>
          <a:chOff x="0" y="0"/>
          <a:chExt cx="0" cy="0"/>
        </a:xfrm>
      </p:grpSpPr>
      <p:pic>
        <p:nvPicPr>
          <p:cNvPr id="8"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209800" cy="1377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Picture 3"/>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1800" y="284163"/>
            <a:ext cx="2209800" cy="4778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TextBox 4"/>
          <p:cNvSpPr txBox="1">
            <a:spLocks noChangeArrowheads="1"/>
          </p:cNvSpPr>
          <p:nvPr userDrawn="1"/>
        </p:nvSpPr>
        <p:spPr bwMode="auto">
          <a:xfrm>
            <a:off x="381000" y="6324600"/>
            <a:ext cx="35814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CA" altLang="en-US" sz="1400" spc="150" dirty="0" smtClean="0">
                <a:ea typeface="+mn-ea"/>
              </a:rPr>
              <a:t>www.schoolofpublicpolicy.sk.ca</a:t>
            </a:r>
            <a:endParaRPr lang="en-US" altLang="en-US" sz="1400" spc="150" dirty="0" smtClean="0">
              <a:ea typeface="+mn-ea"/>
            </a:endParaRPr>
          </a:p>
        </p:txBody>
      </p:sp>
      <p:sp>
        <p:nvSpPr>
          <p:cNvPr id="2" name="Title 1"/>
          <p:cNvSpPr>
            <a:spLocks noGrp="1"/>
          </p:cNvSpPr>
          <p:nvPr>
            <p:ph type="title"/>
          </p:nvPr>
        </p:nvSpPr>
        <p:spPr>
          <a:xfrm>
            <a:off x="457200" y="304800"/>
            <a:ext cx="8229600" cy="457200"/>
          </a:xfrm>
          <a:prstGeom prst="rect">
            <a:avLst/>
          </a:prstGeom>
        </p:spPr>
        <p:txBody>
          <a:bodyPr/>
          <a:lstStyle/>
          <a:p>
            <a:r>
              <a:rPr lang="en-CA" smtClean="0"/>
              <a:t>Click to edit Master title style</a:t>
            </a:r>
            <a:endParaRPr lang="en-CA" dirty="0"/>
          </a:p>
        </p:txBody>
      </p:sp>
      <p:sp>
        <p:nvSpPr>
          <p:cNvPr id="5" name="Content Placeholder 2"/>
          <p:cNvSpPr>
            <a:spLocks noGrp="1"/>
          </p:cNvSpPr>
          <p:nvPr>
            <p:ph idx="1"/>
          </p:nvPr>
        </p:nvSpPr>
        <p:spPr>
          <a:xfrm>
            <a:off x="457200" y="1752600"/>
            <a:ext cx="3810000" cy="4267200"/>
          </a:xfrm>
          <a:prstGeom prst="rect">
            <a:avLst/>
          </a:prstGeom>
        </p:spPr>
        <p:txBody>
          <a:bodyPr/>
          <a:lstStyle>
            <a:lvl1pPr>
              <a:defRPr sz="2000" cap="none" baseline="0"/>
            </a:lvl1pPr>
            <a:lvl2pPr>
              <a:defRPr sz="2000" cap="none"/>
            </a:lvl2pPr>
            <a:lvl3pPr>
              <a:defRPr sz="2000" cap="none"/>
            </a:lvl3pPr>
            <a:lvl4pPr>
              <a:defRPr sz="2000" cap="none"/>
            </a:lvl4pPr>
            <a:lvl5pPr>
              <a:defRPr sz="2000" cap="none"/>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smtClean="0"/>
          </a:p>
        </p:txBody>
      </p:sp>
      <p:sp>
        <p:nvSpPr>
          <p:cNvPr id="6" name="Content Placeholder 2"/>
          <p:cNvSpPr>
            <a:spLocks noGrp="1"/>
          </p:cNvSpPr>
          <p:nvPr>
            <p:ph idx="11"/>
          </p:nvPr>
        </p:nvSpPr>
        <p:spPr>
          <a:xfrm>
            <a:off x="4495800" y="1752600"/>
            <a:ext cx="4191000" cy="4267200"/>
          </a:xfrm>
          <a:prstGeom prst="rect">
            <a:avLst/>
          </a:prstGeom>
        </p:spPr>
        <p:txBody>
          <a:bodyPr/>
          <a:lstStyle>
            <a:lvl1pPr>
              <a:defRPr sz="2000" cap="none" baseline="0"/>
            </a:lvl1pPr>
            <a:lvl2pPr>
              <a:defRPr sz="2000" cap="none"/>
            </a:lvl2pPr>
            <a:lvl3pPr>
              <a:defRPr sz="2000" cap="none"/>
            </a:lvl3pPr>
            <a:lvl4pPr>
              <a:defRPr sz="2000" cap="none"/>
            </a:lvl4pPr>
            <a:lvl5pPr>
              <a:defRPr sz="2000" cap="none"/>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smtClean="0"/>
          </a:p>
        </p:txBody>
      </p:sp>
      <p:sp>
        <p:nvSpPr>
          <p:cNvPr id="7" name="Content Placeholder 2"/>
          <p:cNvSpPr>
            <a:spLocks noGrp="1"/>
          </p:cNvSpPr>
          <p:nvPr>
            <p:ph idx="12" hasCustomPrompt="1"/>
          </p:nvPr>
        </p:nvSpPr>
        <p:spPr>
          <a:xfrm>
            <a:off x="457200" y="1197864"/>
            <a:ext cx="8229600" cy="478536"/>
          </a:xfrm>
          <a:prstGeom prst="rect">
            <a:avLst/>
          </a:prstGeom>
        </p:spPr>
        <p:txBody>
          <a:bodyPr/>
          <a:lstStyle>
            <a:lvl1pPr>
              <a:defRPr sz="2400" cap="none" baseline="0">
                <a:solidFill>
                  <a:srgbClr val="7B8644"/>
                </a:solidFill>
              </a:defRPr>
            </a:lvl1pPr>
            <a:lvl2pPr>
              <a:defRPr sz="2000"/>
            </a:lvl2pPr>
            <a:lvl3pPr>
              <a:defRPr sz="2000"/>
            </a:lvl3pPr>
            <a:lvl4pPr>
              <a:defRPr sz="2000"/>
            </a:lvl4pPr>
            <a:lvl5pPr>
              <a:defRPr sz="2000"/>
            </a:lvl5pPr>
          </a:lstStyle>
          <a:p>
            <a:pPr lvl="0"/>
            <a:r>
              <a:rPr lang="en-CA" dirty="0" smtClean="0"/>
              <a:t>CLICK TO EDIT MASTER TEXT STYLES</a:t>
            </a:r>
          </a:p>
        </p:txBody>
      </p:sp>
      <p:sp>
        <p:nvSpPr>
          <p:cNvPr id="11" name="Slide Number Placeholder 10"/>
          <p:cNvSpPr>
            <a:spLocks noGrp="1"/>
          </p:cNvSpPr>
          <p:nvPr>
            <p:ph type="sldNum" sz="quarter" idx="13"/>
          </p:nvPr>
        </p:nvSpPr>
        <p:spPr>
          <a:xfrm>
            <a:off x="8153400" y="6324600"/>
            <a:ext cx="533400" cy="365125"/>
          </a:xfrm>
          <a:prstGeom prst="rect">
            <a:avLst/>
          </a:prstGeom>
        </p:spPr>
        <p:txBody>
          <a:bodyPr vert="horz" wrap="square" lIns="91440" tIns="45720" rIns="91440" bIns="45720" numCol="1" anchor="t" anchorCtr="0" compatLnSpc="1">
            <a:prstTxWarp prst="textNoShape">
              <a:avLst/>
            </a:prstTxWarp>
          </a:bodyPr>
          <a:lstStyle>
            <a:lvl1pPr>
              <a:defRPr>
                <a:cs typeface="Arial" charset="0"/>
              </a:defRPr>
            </a:lvl1pPr>
          </a:lstStyle>
          <a:p>
            <a:pPr>
              <a:defRPr/>
            </a:pPr>
            <a:fld id="{004CB172-5CFB-ED4E-A2D7-07F2668D3EB0}" type="slidenum">
              <a:rPr lang="en-CA"/>
              <a:pPr>
                <a:defRPr/>
              </a:pPr>
              <a:t>‹#›</a:t>
            </a:fld>
            <a:endParaRPr lang="en-CA"/>
          </a:p>
        </p:txBody>
      </p:sp>
    </p:spTree>
    <p:extLst>
      <p:ext uri="{BB962C8B-B14F-4D97-AF65-F5344CB8AC3E}">
        <p14:creationId xmlns:p14="http://schemas.microsoft.com/office/powerpoint/2010/main" val="3285289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Layout">
    <p:spTree>
      <p:nvGrpSpPr>
        <p:cNvPr id="1" name=""/>
        <p:cNvGrpSpPr/>
        <p:nvPr/>
      </p:nvGrpSpPr>
      <p:grpSpPr>
        <a:xfrm>
          <a:off x="0" y="0"/>
          <a:ext cx="0" cy="0"/>
          <a:chOff x="0" y="0"/>
          <a:chExt cx="0" cy="0"/>
        </a:xfrm>
      </p:grpSpPr>
      <p:pic>
        <p:nvPicPr>
          <p:cNvPr id="10"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209800" cy="1377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Picture 3"/>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1800" y="284163"/>
            <a:ext cx="2209800" cy="4778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 name="TextBox 4"/>
          <p:cNvSpPr txBox="1">
            <a:spLocks noChangeArrowheads="1"/>
          </p:cNvSpPr>
          <p:nvPr userDrawn="1"/>
        </p:nvSpPr>
        <p:spPr bwMode="auto">
          <a:xfrm>
            <a:off x="381000" y="6324600"/>
            <a:ext cx="35814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CA" altLang="en-US" sz="1400" spc="150" dirty="0" smtClean="0">
                <a:ea typeface="+mn-ea"/>
              </a:rPr>
              <a:t>www.schoolofpublicpolicy.sk.ca</a:t>
            </a:r>
            <a:endParaRPr lang="en-US" altLang="en-US" sz="1400" spc="150" dirty="0" smtClean="0">
              <a:ea typeface="+mn-ea"/>
            </a:endParaRPr>
          </a:p>
        </p:txBody>
      </p:sp>
      <p:sp>
        <p:nvSpPr>
          <p:cNvPr id="4" name="Title 1"/>
          <p:cNvSpPr>
            <a:spLocks noGrp="1"/>
          </p:cNvSpPr>
          <p:nvPr>
            <p:ph type="title"/>
          </p:nvPr>
        </p:nvSpPr>
        <p:spPr>
          <a:xfrm>
            <a:off x="457200" y="304800"/>
            <a:ext cx="8229600" cy="457200"/>
          </a:xfrm>
          <a:prstGeom prst="rect">
            <a:avLst/>
          </a:prstGeom>
        </p:spPr>
        <p:txBody>
          <a:bodyPr/>
          <a:lstStyle/>
          <a:p>
            <a:r>
              <a:rPr lang="en-CA" smtClean="0"/>
              <a:t>Click to edit Master title style</a:t>
            </a:r>
            <a:endParaRPr lang="en-CA" dirty="0"/>
          </a:p>
        </p:txBody>
      </p:sp>
      <p:sp>
        <p:nvSpPr>
          <p:cNvPr id="5" name="Content Placeholder 2"/>
          <p:cNvSpPr>
            <a:spLocks noGrp="1"/>
          </p:cNvSpPr>
          <p:nvPr>
            <p:ph idx="1"/>
          </p:nvPr>
        </p:nvSpPr>
        <p:spPr>
          <a:xfrm>
            <a:off x="381000" y="2514600"/>
            <a:ext cx="4038600" cy="2908219"/>
          </a:xfrm>
          <a:prstGeom prst="rect">
            <a:avLst/>
          </a:prstGeom>
        </p:spPr>
        <p:txBody>
          <a:bodyPr/>
          <a:lstStyle>
            <a:lvl1pPr>
              <a:defRPr sz="2000" cap="none" baseline="0"/>
            </a:lvl1pPr>
            <a:lvl2pPr>
              <a:defRPr sz="2000" cap="none"/>
            </a:lvl2pPr>
            <a:lvl3pPr>
              <a:defRPr sz="2000" cap="none"/>
            </a:lvl3pPr>
            <a:lvl4pPr>
              <a:defRPr sz="2000" cap="none"/>
            </a:lvl4pPr>
            <a:lvl5pPr>
              <a:defRPr sz="2000" cap="none"/>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smtClean="0"/>
          </a:p>
        </p:txBody>
      </p:sp>
      <p:sp>
        <p:nvSpPr>
          <p:cNvPr id="6" name="Content Placeholder 2"/>
          <p:cNvSpPr>
            <a:spLocks noGrp="1"/>
          </p:cNvSpPr>
          <p:nvPr>
            <p:ph idx="11"/>
          </p:nvPr>
        </p:nvSpPr>
        <p:spPr>
          <a:xfrm>
            <a:off x="4419600" y="2514600"/>
            <a:ext cx="4191000" cy="2908219"/>
          </a:xfrm>
          <a:prstGeom prst="rect">
            <a:avLst/>
          </a:prstGeom>
        </p:spPr>
        <p:txBody>
          <a:bodyPr/>
          <a:lstStyle>
            <a:lvl1pPr>
              <a:defRPr sz="2000" cap="none" baseline="0"/>
            </a:lvl1pPr>
            <a:lvl2pPr>
              <a:defRPr sz="2000" cap="none"/>
            </a:lvl2pPr>
            <a:lvl3pPr>
              <a:defRPr sz="2000" cap="none"/>
            </a:lvl3pPr>
            <a:lvl4pPr>
              <a:defRPr sz="2000" cap="none"/>
            </a:lvl4pPr>
            <a:lvl5pPr>
              <a:defRPr sz="2000" cap="none"/>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smtClean="0"/>
          </a:p>
        </p:txBody>
      </p:sp>
      <p:sp>
        <p:nvSpPr>
          <p:cNvPr id="7" name="Content Placeholder 2"/>
          <p:cNvSpPr>
            <a:spLocks noGrp="1"/>
          </p:cNvSpPr>
          <p:nvPr>
            <p:ph idx="12" hasCustomPrompt="1"/>
          </p:nvPr>
        </p:nvSpPr>
        <p:spPr>
          <a:xfrm>
            <a:off x="381000" y="1143000"/>
            <a:ext cx="8229600" cy="609600"/>
          </a:xfrm>
          <a:prstGeom prst="rect">
            <a:avLst/>
          </a:prstGeom>
        </p:spPr>
        <p:txBody>
          <a:bodyPr/>
          <a:lstStyle>
            <a:lvl1pPr>
              <a:defRPr sz="2400" cap="none" baseline="0">
                <a:solidFill>
                  <a:srgbClr val="7B8644"/>
                </a:solidFill>
              </a:defRPr>
            </a:lvl1pPr>
            <a:lvl2pPr>
              <a:defRPr sz="2000"/>
            </a:lvl2pPr>
            <a:lvl3pPr>
              <a:defRPr sz="2000"/>
            </a:lvl3pPr>
            <a:lvl4pPr>
              <a:defRPr sz="2000"/>
            </a:lvl4pPr>
            <a:lvl5pPr>
              <a:defRPr sz="2000"/>
            </a:lvl5pPr>
          </a:lstStyle>
          <a:p>
            <a:pPr lvl="0"/>
            <a:r>
              <a:rPr lang="en-CA" dirty="0" smtClean="0"/>
              <a:t>CLICK TO EDIT MASTER TEXT STYLES</a:t>
            </a:r>
          </a:p>
        </p:txBody>
      </p:sp>
      <p:sp>
        <p:nvSpPr>
          <p:cNvPr id="8" name="Text Placeholder 9"/>
          <p:cNvSpPr>
            <a:spLocks noGrp="1"/>
          </p:cNvSpPr>
          <p:nvPr>
            <p:ph type="body" idx="13"/>
          </p:nvPr>
        </p:nvSpPr>
        <p:spPr>
          <a:xfrm>
            <a:off x="381000" y="1828800"/>
            <a:ext cx="4040188" cy="639762"/>
          </a:xfrm>
          <a:prstGeom prst="rect">
            <a:avLst/>
          </a:prstGeom>
        </p:spPr>
        <p:txBody>
          <a:bodyPr/>
          <a:lstStyle>
            <a:lvl1pPr>
              <a:defRPr sz="2400" b="1" cap="none">
                <a:solidFill>
                  <a:schemeClr val="bg1">
                    <a:lumMod val="50000"/>
                  </a:schemeClr>
                </a:solidFill>
              </a:defRPr>
            </a:lvl1pPr>
          </a:lstStyle>
          <a:p>
            <a:pPr lvl="0"/>
            <a:r>
              <a:rPr lang="en-CA" smtClean="0"/>
              <a:t>Click to edit Master text styles</a:t>
            </a:r>
          </a:p>
        </p:txBody>
      </p:sp>
      <p:sp>
        <p:nvSpPr>
          <p:cNvPr id="9" name="Text Placeholder 9"/>
          <p:cNvSpPr>
            <a:spLocks noGrp="1"/>
          </p:cNvSpPr>
          <p:nvPr>
            <p:ph type="body" idx="14"/>
          </p:nvPr>
        </p:nvSpPr>
        <p:spPr>
          <a:xfrm>
            <a:off x="4419600" y="1828800"/>
            <a:ext cx="4191000" cy="639762"/>
          </a:xfrm>
          <a:prstGeom prst="rect">
            <a:avLst/>
          </a:prstGeom>
        </p:spPr>
        <p:txBody>
          <a:bodyPr/>
          <a:lstStyle>
            <a:lvl1pPr>
              <a:defRPr sz="2400" b="1" cap="none">
                <a:solidFill>
                  <a:schemeClr val="bg1">
                    <a:lumMod val="50000"/>
                  </a:schemeClr>
                </a:solidFill>
              </a:defRPr>
            </a:lvl1pPr>
          </a:lstStyle>
          <a:p>
            <a:pPr lvl="0"/>
            <a:r>
              <a:rPr lang="en-CA" smtClean="0"/>
              <a:t>Click to edit Master text styles</a:t>
            </a:r>
          </a:p>
        </p:txBody>
      </p:sp>
      <p:sp>
        <p:nvSpPr>
          <p:cNvPr id="13" name="Slide Number Placeholder 10"/>
          <p:cNvSpPr>
            <a:spLocks noGrp="1"/>
          </p:cNvSpPr>
          <p:nvPr>
            <p:ph type="sldNum" sz="quarter" idx="15"/>
          </p:nvPr>
        </p:nvSpPr>
        <p:spPr>
          <a:xfrm>
            <a:off x="8153400" y="6324600"/>
            <a:ext cx="533400" cy="365125"/>
          </a:xfrm>
          <a:prstGeom prst="rect">
            <a:avLst/>
          </a:prstGeom>
        </p:spPr>
        <p:txBody>
          <a:bodyPr vert="horz" wrap="square" lIns="91440" tIns="45720" rIns="91440" bIns="45720" numCol="1" anchor="t" anchorCtr="0" compatLnSpc="1">
            <a:prstTxWarp prst="textNoShape">
              <a:avLst/>
            </a:prstTxWarp>
          </a:bodyPr>
          <a:lstStyle>
            <a:lvl1pPr>
              <a:defRPr>
                <a:cs typeface="Arial" charset="0"/>
              </a:defRPr>
            </a:lvl1pPr>
          </a:lstStyle>
          <a:p>
            <a:pPr>
              <a:defRPr/>
            </a:pPr>
            <a:fld id="{F26B1857-BF46-D64A-B9A8-B8F131E560CB}" type="slidenum">
              <a:rPr lang="en-CA"/>
              <a:pPr>
                <a:defRPr/>
              </a:pPr>
              <a:t>‹#›</a:t>
            </a:fld>
            <a:endParaRPr lang="en-CA"/>
          </a:p>
        </p:txBody>
      </p:sp>
    </p:spTree>
    <p:extLst>
      <p:ext uri="{BB962C8B-B14F-4D97-AF65-F5344CB8AC3E}">
        <p14:creationId xmlns:p14="http://schemas.microsoft.com/office/powerpoint/2010/main" val="1918422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Numbers">
    <p:spTree>
      <p:nvGrpSpPr>
        <p:cNvPr id="1" name=""/>
        <p:cNvGrpSpPr/>
        <p:nvPr/>
      </p:nvGrpSpPr>
      <p:grpSpPr>
        <a:xfrm>
          <a:off x="0" y="0"/>
          <a:ext cx="0" cy="0"/>
          <a:chOff x="0" y="0"/>
          <a:chExt cx="0" cy="0"/>
        </a:xfrm>
      </p:grpSpPr>
      <p:pic>
        <p:nvPicPr>
          <p:cNvPr id="5"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209800" cy="1377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3"/>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1800" y="284163"/>
            <a:ext cx="2209800" cy="4778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TextBox 4"/>
          <p:cNvSpPr txBox="1">
            <a:spLocks noChangeArrowheads="1"/>
          </p:cNvSpPr>
          <p:nvPr userDrawn="1"/>
        </p:nvSpPr>
        <p:spPr bwMode="auto">
          <a:xfrm>
            <a:off x="381000" y="6324600"/>
            <a:ext cx="35814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CA" altLang="en-US" sz="1400" spc="150" dirty="0" smtClean="0">
                <a:ea typeface="+mn-ea"/>
              </a:rPr>
              <a:t>www.schoolofpublicpolicy.sk.ca</a:t>
            </a:r>
            <a:endParaRPr lang="en-US" altLang="en-US" sz="1400" spc="150" dirty="0" smtClean="0">
              <a:ea typeface="+mn-ea"/>
            </a:endParaRPr>
          </a:p>
        </p:txBody>
      </p:sp>
      <p:sp>
        <p:nvSpPr>
          <p:cNvPr id="7" name="Content Placeholder 2"/>
          <p:cNvSpPr>
            <a:spLocks noGrp="1"/>
          </p:cNvSpPr>
          <p:nvPr>
            <p:ph idx="1"/>
          </p:nvPr>
        </p:nvSpPr>
        <p:spPr>
          <a:xfrm>
            <a:off x="457200" y="1752600"/>
            <a:ext cx="8229600" cy="4297680"/>
          </a:xfrm>
          <a:prstGeom prst="rect">
            <a:avLst/>
          </a:prstGeom>
        </p:spPr>
        <p:txBody>
          <a:bodyPr/>
          <a:lstStyle>
            <a:lvl1pPr>
              <a:defRPr sz="2000" cap="none" baseline="0"/>
            </a:lvl1pPr>
            <a:lvl2pPr marL="914400" indent="-457200">
              <a:buFont typeface="+mj-lt"/>
              <a:buAutoNum type="arabicPeriod"/>
              <a:defRPr sz="2000" cap="none"/>
            </a:lvl2pPr>
            <a:lvl3pPr marL="1371600" indent="-457200">
              <a:buFont typeface="+mj-lt"/>
              <a:buAutoNum type="alphaLcParenR"/>
              <a:defRPr sz="2000" cap="none"/>
            </a:lvl3pPr>
            <a:lvl4pPr marL="1828800" indent="-457200">
              <a:buFont typeface="Arial" pitchFamily="34" charset="0"/>
              <a:buChar char="•"/>
              <a:defRPr sz="2000" cap="none"/>
            </a:lvl4pPr>
            <a:lvl5pPr marL="2286000" indent="-457200">
              <a:buFont typeface="Wingdings" pitchFamily="2" charset="2"/>
              <a:buChar char="Ø"/>
              <a:defRPr sz="2000" cap="none"/>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smtClean="0"/>
          </a:p>
        </p:txBody>
      </p:sp>
      <p:sp>
        <p:nvSpPr>
          <p:cNvPr id="9" name="Content Placeholder 2"/>
          <p:cNvSpPr>
            <a:spLocks noGrp="1"/>
          </p:cNvSpPr>
          <p:nvPr>
            <p:ph idx="11" hasCustomPrompt="1"/>
          </p:nvPr>
        </p:nvSpPr>
        <p:spPr>
          <a:xfrm>
            <a:off x="457200" y="1197864"/>
            <a:ext cx="8229600" cy="478536"/>
          </a:xfrm>
          <a:prstGeom prst="rect">
            <a:avLst/>
          </a:prstGeom>
        </p:spPr>
        <p:txBody>
          <a:bodyPr/>
          <a:lstStyle>
            <a:lvl1pPr>
              <a:defRPr sz="2400" cap="none" baseline="0">
                <a:solidFill>
                  <a:srgbClr val="7B8644"/>
                </a:solidFill>
              </a:defRPr>
            </a:lvl1pPr>
            <a:lvl2pPr>
              <a:defRPr sz="2000"/>
            </a:lvl2pPr>
            <a:lvl3pPr>
              <a:defRPr sz="2000"/>
            </a:lvl3pPr>
            <a:lvl4pPr>
              <a:defRPr sz="2000"/>
            </a:lvl4pPr>
            <a:lvl5pPr>
              <a:defRPr sz="2000"/>
            </a:lvl5pPr>
          </a:lstStyle>
          <a:p>
            <a:pPr lvl="0"/>
            <a:r>
              <a:rPr lang="en-CA" dirty="0" smtClean="0"/>
              <a:t>CLICK TO EDIT MASTER TEXT STYLES</a:t>
            </a:r>
          </a:p>
        </p:txBody>
      </p:sp>
      <p:sp>
        <p:nvSpPr>
          <p:cNvPr id="6" name="Title 1"/>
          <p:cNvSpPr>
            <a:spLocks noGrp="1"/>
          </p:cNvSpPr>
          <p:nvPr>
            <p:ph type="title"/>
          </p:nvPr>
        </p:nvSpPr>
        <p:spPr>
          <a:xfrm>
            <a:off x="457200" y="304800"/>
            <a:ext cx="8229600" cy="457200"/>
          </a:xfrm>
          <a:prstGeom prst="rect">
            <a:avLst/>
          </a:prstGeom>
        </p:spPr>
        <p:txBody>
          <a:bodyPr/>
          <a:lstStyle/>
          <a:p>
            <a:r>
              <a:rPr lang="en-CA" smtClean="0"/>
              <a:t>Click to edit Master title style</a:t>
            </a:r>
            <a:endParaRPr lang="en-CA" dirty="0"/>
          </a:p>
        </p:txBody>
      </p:sp>
      <p:sp>
        <p:nvSpPr>
          <p:cNvPr id="11" name="Slide Number Placeholder 10"/>
          <p:cNvSpPr>
            <a:spLocks noGrp="1"/>
          </p:cNvSpPr>
          <p:nvPr>
            <p:ph type="sldNum" sz="quarter" idx="12"/>
          </p:nvPr>
        </p:nvSpPr>
        <p:spPr>
          <a:xfrm>
            <a:off x="8153400" y="6324600"/>
            <a:ext cx="533400" cy="365125"/>
          </a:xfrm>
          <a:prstGeom prst="rect">
            <a:avLst/>
          </a:prstGeom>
        </p:spPr>
        <p:txBody>
          <a:bodyPr vert="horz" wrap="square" lIns="91440" tIns="45720" rIns="91440" bIns="45720" numCol="1" anchor="t" anchorCtr="0" compatLnSpc="1">
            <a:prstTxWarp prst="textNoShape">
              <a:avLst/>
            </a:prstTxWarp>
          </a:bodyPr>
          <a:lstStyle>
            <a:lvl1pPr>
              <a:defRPr>
                <a:cs typeface="Arial" charset="0"/>
              </a:defRPr>
            </a:lvl1pPr>
          </a:lstStyle>
          <a:p>
            <a:pPr>
              <a:defRPr/>
            </a:pPr>
            <a:fld id="{3C8DA549-F35C-444A-88FB-78772455A6F9}" type="slidenum">
              <a:rPr lang="en-CA"/>
              <a:pPr>
                <a:defRPr/>
              </a:pPr>
              <a:t>‹#›</a:t>
            </a:fld>
            <a:endParaRPr lang="en-CA"/>
          </a:p>
        </p:txBody>
      </p:sp>
    </p:spTree>
    <p:extLst>
      <p:ext uri="{BB962C8B-B14F-4D97-AF65-F5344CB8AC3E}">
        <p14:creationId xmlns:p14="http://schemas.microsoft.com/office/powerpoint/2010/main" val="2362520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Picture">
    <p:spTree>
      <p:nvGrpSpPr>
        <p:cNvPr id="1" name=""/>
        <p:cNvGrpSpPr/>
        <p:nvPr/>
      </p:nvGrpSpPr>
      <p:grpSpPr>
        <a:xfrm>
          <a:off x="0" y="0"/>
          <a:ext cx="0" cy="0"/>
          <a:chOff x="0" y="0"/>
          <a:chExt cx="0" cy="0"/>
        </a:xfrm>
      </p:grpSpPr>
      <p:pic>
        <p:nvPicPr>
          <p:cNvPr id="8"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209800" cy="1377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Picture 3"/>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1800" y="284163"/>
            <a:ext cx="2209800" cy="4778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TextBox 4"/>
          <p:cNvSpPr txBox="1">
            <a:spLocks noChangeArrowheads="1"/>
          </p:cNvSpPr>
          <p:nvPr userDrawn="1"/>
        </p:nvSpPr>
        <p:spPr bwMode="auto">
          <a:xfrm>
            <a:off x="381000" y="6324600"/>
            <a:ext cx="35814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CA" altLang="en-US" sz="1400" spc="150" dirty="0" smtClean="0">
                <a:ea typeface="+mn-ea"/>
              </a:rPr>
              <a:t>www.schoolofpublicpolicy.sk.ca</a:t>
            </a:r>
            <a:endParaRPr lang="en-US" altLang="en-US" sz="1400" spc="150" dirty="0" smtClean="0">
              <a:ea typeface="+mn-ea"/>
            </a:endParaRPr>
          </a:p>
        </p:txBody>
      </p:sp>
      <p:sp>
        <p:nvSpPr>
          <p:cNvPr id="3" name="Content Placeholder 2"/>
          <p:cNvSpPr>
            <a:spLocks noGrp="1"/>
          </p:cNvSpPr>
          <p:nvPr>
            <p:ph idx="1" hasCustomPrompt="1"/>
          </p:nvPr>
        </p:nvSpPr>
        <p:spPr>
          <a:xfrm>
            <a:off x="457200" y="1197864"/>
            <a:ext cx="8229600" cy="478536"/>
          </a:xfrm>
          <a:prstGeom prst="rect">
            <a:avLst/>
          </a:prstGeom>
        </p:spPr>
        <p:txBody>
          <a:bodyPr/>
          <a:lstStyle>
            <a:lvl1pPr>
              <a:defRPr sz="2400" cap="none" baseline="0">
                <a:solidFill>
                  <a:srgbClr val="7B8644"/>
                </a:solidFill>
              </a:defRPr>
            </a:lvl1pPr>
            <a:lvl2pPr>
              <a:defRPr sz="2000"/>
            </a:lvl2pPr>
            <a:lvl3pPr>
              <a:defRPr sz="2000"/>
            </a:lvl3pPr>
            <a:lvl4pPr>
              <a:defRPr sz="2000"/>
            </a:lvl4pPr>
            <a:lvl5pPr>
              <a:defRPr sz="2000"/>
            </a:lvl5pPr>
          </a:lstStyle>
          <a:p>
            <a:pPr lvl="0"/>
            <a:r>
              <a:rPr lang="en-CA" dirty="0" smtClean="0"/>
              <a:t>CLICK TO EDIT MASTER TEXT STYLES</a:t>
            </a:r>
          </a:p>
        </p:txBody>
      </p:sp>
      <p:sp>
        <p:nvSpPr>
          <p:cNvPr id="4" name="Picture Placeholder 3"/>
          <p:cNvSpPr>
            <a:spLocks noGrp="1"/>
          </p:cNvSpPr>
          <p:nvPr>
            <p:ph type="pic" sz="quarter" idx="11"/>
          </p:nvPr>
        </p:nvSpPr>
        <p:spPr>
          <a:xfrm>
            <a:off x="457200" y="1755648"/>
            <a:ext cx="8229600" cy="4114800"/>
          </a:xfrm>
          <a:prstGeom prst="rect">
            <a:avLst/>
          </a:prstGeom>
        </p:spPr>
        <p:txBody>
          <a:bodyPr/>
          <a:lstStyle>
            <a:lvl1pPr>
              <a:defRPr cap="none"/>
            </a:lvl1pPr>
          </a:lstStyle>
          <a:p>
            <a:pPr lvl="0"/>
            <a:r>
              <a:rPr lang="en-CA" noProof="0" smtClean="0"/>
              <a:t>Drag picture to placeholder or click icon to add</a:t>
            </a:r>
            <a:endParaRPr lang="en-US" noProof="0" dirty="0"/>
          </a:p>
        </p:txBody>
      </p:sp>
      <p:sp>
        <p:nvSpPr>
          <p:cNvPr id="6" name="Content Placeholder 2"/>
          <p:cNvSpPr>
            <a:spLocks noGrp="1"/>
          </p:cNvSpPr>
          <p:nvPr>
            <p:ph idx="12"/>
          </p:nvPr>
        </p:nvSpPr>
        <p:spPr>
          <a:xfrm>
            <a:off x="7391400" y="5867400"/>
            <a:ext cx="1752600" cy="249936"/>
          </a:xfrm>
          <a:prstGeom prst="rect">
            <a:avLst/>
          </a:prstGeom>
        </p:spPr>
        <p:txBody>
          <a:bodyPr/>
          <a:lstStyle>
            <a:lvl1pPr>
              <a:defRPr sz="1100" cap="none" baseline="0">
                <a:latin typeface="Calibri" pitchFamily="34" charset="0"/>
              </a:defRPr>
            </a:lvl1pPr>
            <a:lvl2pPr>
              <a:defRPr sz="2000"/>
            </a:lvl2pPr>
            <a:lvl3pPr>
              <a:defRPr sz="2000"/>
            </a:lvl3pPr>
            <a:lvl4pPr>
              <a:defRPr sz="2000"/>
            </a:lvl4pPr>
            <a:lvl5pPr>
              <a:defRPr sz="2000"/>
            </a:lvl5pPr>
          </a:lstStyle>
          <a:p>
            <a:pPr lvl="0"/>
            <a:r>
              <a:rPr lang="en-CA" smtClean="0"/>
              <a:t>Click to edit Master text styles</a:t>
            </a:r>
          </a:p>
        </p:txBody>
      </p:sp>
      <p:sp>
        <p:nvSpPr>
          <p:cNvPr id="7" name="Title 1"/>
          <p:cNvSpPr>
            <a:spLocks noGrp="1"/>
          </p:cNvSpPr>
          <p:nvPr>
            <p:ph type="title"/>
          </p:nvPr>
        </p:nvSpPr>
        <p:spPr>
          <a:xfrm>
            <a:off x="457200" y="304800"/>
            <a:ext cx="8229600" cy="457200"/>
          </a:xfrm>
          <a:prstGeom prst="rect">
            <a:avLst/>
          </a:prstGeom>
        </p:spPr>
        <p:txBody>
          <a:bodyPr/>
          <a:lstStyle/>
          <a:p>
            <a:r>
              <a:rPr lang="en-CA" smtClean="0"/>
              <a:t>Click to edit Master title style</a:t>
            </a:r>
            <a:endParaRPr lang="en-CA" dirty="0"/>
          </a:p>
        </p:txBody>
      </p:sp>
      <p:sp>
        <p:nvSpPr>
          <p:cNvPr id="11" name="Slide Number Placeholder 10"/>
          <p:cNvSpPr>
            <a:spLocks noGrp="1"/>
          </p:cNvSpPr>
          <p:nvPr>
            <p:ph type="sldNum" sz="quarter" idx="13"/>
          </p:nvPr>
        </p:nvSpPr>
        <p:spPr>
          <a:xfrm>
            <a:off x="8153400" y="6324600"/>
            <a:ext cx="533400" cy="365125"/>
          </a:xfrm>
          <a:prstGeom prst="rect">
            <a:avLst/>
          </a:prstGeom>
        </p:spPr>
        <p:txBody>
          <a:bodyPr vert="horz" wrap="square" lIns="91440" tIns="45720" rIns="91440" bIns="45720" numCol="1" anchor="t" anchorCtr="0" compatLnSpc="1">
            <a:prstTxWarp prst="textNoShape">
              <a:avLst/>
            </a:prstTxWarp>
          </a:bodyPr>
          <a:lstStyle>
            <a:lvl1pPr>
              <a:defRPr>
                <a:cs typeface="Arial" charset="0"/>
              </a:defRPr>
            </a:lvl1pPr>
          </a:lstStyle>
          <a:p>
            <a:pPr>
              <a:defRPr/>
            </a:pPr>
            <a:fld id="{F61F5054-4146-914E-A11D-6FD70E73D2B9}" type="slidenum">
              <a:rPr lang="en-CA"/>
              <a:pPr>
                <a:defRPr/>
              </a:pPr>
              <a:t>‹#›</a:t>
            </a:fld>
            <a:endParaRPr lang="en-CA"/>
          </a:p>
        </p:txBody>
      </p:sp>
    </p:spTree>
    <p:extLst>
      <p:ext uri="{BB962C8B-B14F-4D97-AF65-F5344CB8AC3E}">
        <p14:creationId xmlns:p14="http://schemas.microsoft.com/office/powerpoint/2010/main" val="790302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pic>
        <p:nvPicPr>
          <p:cNvPr id="6"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209800" cy="1377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3"/>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1800" y="284163"/>
            <a:ext cx="2209800" cy="4778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TextBox 4"/>
          <p:cNvSpPr txBox="1">
            <a:spLocks noChangeArrowheads="1"/>
          </p:cNvSpPr>
          <p:nvPr userDrawn="1"/>
        </p:nvSpPr>
        <p:spPr bwMode="auto">
          <a:xfrm>
            <a:off x="381000" y="6324600"/>
            <a:ext cx="35814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CA" altLang="en-US" sz="1400" spc="150" dirty="0" smtClean="0">
                <a:ea typeface="+mn-ea"/>
              </a:rPr>
              <a:t>www.schoolofpublicpolicy.sk.ca</a:t>
            </a:r>
            <a:endParaRPr lang="en-US" altLang="en-US" sz="1400" spc="150" dirty="0" smtClean="0">
              <a:ea typeface="+mn-ea"/>
            </a:endParaRPr>
          </a:p>
        </p:txBody>
      </p:sp>
      <p:sp>
        <p:nvSpPr>
          <p:cNvPr id="3" name="Content Placeholder 2"/>
          <p:cNvSpPr>
            <a:spLocks noGrp="1"/>
          </p:cNvSpPr>
          <p:nvPr>
            <p:ph idx="1" hasCustomPrompt="1"/>
          </p:nvPr>
        </p:nvSpPr>
        <p:spPr>
          <a:xfrm>
            <a:off x="457200" y="1197864"/>
            <a:ext cx="8229600" cy="478536"/>
          </a:xfrm>
          <a:prstGeom prst="rect">
            <a:avLst/>
          </a:prstGeom>
        </p:spPr>
        <p:txBody>
          <a:bodyPr/>
          <a:lstStyle>
            <a:lvl1pPr>
              <a:defRPr sz="2400" cap="none" baseline="0">
                <a:solidFill>
                  <a:srgbClr val="7B8644"/>
                </a:solidFill>
              </a:defRPr>
            </a:lvl1pPr>
            <a:lvl2pPr>
              <a:defRPr sz="2000"/>
            </a:lvl2pPr>
            <a:lvl3pPr>
              <a:defRPr sz="2000"/>
            </a:lvl3pPr>
            <a:lvl4pPr>
              <a:defRPr sz="2000"/>
            </a:lvl4pPr>
            <a:lvl5pPr>
              <a:defRPr sz="2000"/>
            </a:lvl5pPr>
          </a:lstStyle>
          <a:p>
            <a:pPr lvl="0"/>
            <a:r>
              <a:rPr lang="en-CA" dirty="0" smtClean="0"/>
              <a:t>CLICK TO EDIT MASTER TEXT STYLES</a:t>
            </a:r>
          </a:p>
        </p:txBody>
      </p:sp>
      <p:sp>
        <p:nvSpPr>
          <p:cNvPr id="5" name="Table Placeholder 4"/>
          <p:cNvSpPr>
            <a:spLocks noGrp="1"/>
          </p:cNvSpPr>
          <p:nvPr>
            <p:ph type="tbl" sz="quarter" idx="11"/>
          </p:nvPr>
        </p:nvSpPr>
        <p:spPr>
          <a:xfrm>
            <a:off x="457200" y="1755648"/>
            <a:ext cx="8229600" cy="4297680"/>
          </a:xfrm>
          <a:prstGeom prst="rect">
            <a:avLst/>
          </a:prstGeom>
        </p:spPr>
        <p:txBody>
          <a:bodyPr/>
          <a:lstStyle>
            <a:lvl1pPr>
              <a:defRPr cap="none"/>
            </a:lvl1pPr>
          </a:lstStyle>
          <a:p>
            <a:pPr lvl="0"/>
            <a:r>
              <a:rPr lang="en-CA" noProof="0" smtClean="0"/>
              <a:t>Click icon to add table</a:t>
            </a:r>
            <a:endParaRPr lang="en-US" noProof="0" dirty="0"/>
          </a:p>
        </p:txBody>
      </p:sp>
      <p:sp>
        <p:nvSpPr>
          <p:cNvPr id="9" name="Content Placeholder 2"/>
          <p:cNvSpPr>
            <a:spLocks noGrp="1"/>
          </p:cNvSpPr>
          <p:nvPr>
            <p:ph idx="12"/>
          </p:nvPr>
        </p:nvSpPr>
        <p:spPr>
          <a:xfrm>
            <a:off x="7391400" y="5867400"/>
            <a:ext cx="1752600" cy="249936"/>
          </a:xfrm>
          <a:prstGeom prst="rect">
            <a:avLst/>
          </a:prstGeom>
        </p:spPr>
        <p:txBody>
          <a:bodyPr/>
          <a:lstStyle>
            <a:lvl1pPr>
              <a:defRPr sz="1100" cap="none" baseline="0">
                <a:latin typeface="Calibri" pitchFamily="34" charset="0"/>
              </a:defRPr>
            </a:lvl1pPr>
            <a:lvl2pPr>
              <a:defRPr sz="2000"/>
            </a:lvl2pPr>
            <a:lvl3pPr>
              <a:defRPr sz="2000"/>
            </a:lvl3pPr>
            <a:lvl4pPr>
              <a:defRPr sz="2000"/>
            </a:lvl4pPr>
            <a:lvl5pPr>
              <a:defRPr sz="2000"/>
            </a:lvl5pPr>
          </a:lstStyle>
          <a:p>
            <a:pPr lvl="0"/>
            <a:r>
              <a:rPr lang="en-CA" smtClean="0"/>
              <a:t>Click to edit Master text styles</a:t>
            </a:r>
          </a:p>
        </p:txBody>
      </p:sp>
      <p:sp>
        <p:nvSpPr>
          <p:cNvPr id="7" name="Title 1"/>
          <p:cNvSpPr>
            <a:spLocks noGrp="1"/>
          </p:cNvSpPr>
          <p:nvPr>
            <p:ph type="title"/>
          </p:nvPr>
        </p:nvSpPr>
        <p:spPr>
          <a:xfrm>
            <a:off x="457200" y="304800"/>
            <a:ext cx="8229600" cy="457200"/>
          </a:xfrm>
          <a:prstGeom prst="rect">
            <a:avLst/>
          </a:prstGeom>
        </p:spPr>
        <p:txBody>
          <a:bodyPr/>
          <a:lstStyle/>
          <a:p>
            <a:r>
              <a:rPr lang="en-CA" smtClean="0"/>
              <a:t>Click to edit Master title style</a:t>
            </a:r>
            <a:endParaRPr lang="en-CA" dirty="0"/>
          </a:p>
        </p:txBody>
      </p:sp>
      <p:sp>
        <p:nvSpPr>
          <p:cNvPr id="11" name="Slide Number Placeholder 10"/>
          <p:cNvSpPr>
            <a:spLocks noGrp="1"/>
          </p:cNvSpPr>
          <p:nvPr>
            <p:ph type="sldNum" sz="quarter" idx="13"/>
          </p:nvPr>
        </p:nvSpPr>
        <p:spPr>
          <a:xfrm>
            <a:off x="8153400" y="6324600"/>
            <a:ext cx="533400" cy="365125"/>
          </a:xfrm>
          <a:prstGeom prst="rect">
            <a:avLst/>
          </a:prstGeom>
        </p:spPr>
        <p:txBody>
          <a:bodyPr vert="horz" wrap="square" lIns="91440" tIns="45720" rIns="91440" bIns="45720" numCol="1" anchor="t" anchorCtr="0" compatLnSpc="1">
            <a:prstTxWarp prst="textNoShape">
              <a:avLst/>
            </a:prstTxWarp>
          </a:bodyPr>
          <a:lstStyle>
            <a:lvl1pPr>
              <a:defRPr>
                <a:cs typeface="Arial" charset="0"/>
              </a:defRPr>
            </a:lvl1pPr>
          </a:lstStyle>
          <a:p>
            <a:pPr>
              <a:defRPr/>
            </a:pPr>
            <a:fld id="{B3B1A049-01B0-394B-8335-31839E32D584}" type="slidenum">
              <a:rPr lang="en-CA"/>
              <a:pPr>
                <a:defRPr/>
              </a:pPr>
              <a:t>‹#›</a:t>
            </a:fld>
            <a:endParaRPr lang="en-CA"/>
          </a:p>
        </p:txBody>
      </p:sp>
    </p:spTree>
    <p:extLst>
      <p:ext uri="{BB962C8B-B14F-4D97-AF65-F5344CB8AC3E}">
        <p14:creationId xmlns:p14="http://schemas.microsoft.com/office/powerpoint/2010/main" val="4106566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pic>
        <p:nvPicPr>
          <p:cNvPr id="8"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209800" cy="1377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Picture 3"/>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1800" y="284163"/>
            <a:ext cx="2209800" cy="4778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TextBox 4"/>
          <p:cNvSpPr txBox="1">
            <a:spLocks noChangeArrowheads="1"/>
          </p:cNvSpPr>
          <p:nvPr userDrawn="1"/>
        </p:nvSpPr>
        <p:spPr bwMode="auto">
          <a:xfrm>
            <a:off x="381000" y="6324600"/>
            <a:ext cx="358140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CA" altLang="en-US" sz="1400" spc="150" dirty="0" smtClean="0">
                <a:ea typeface="+mn-ea"/>
              </a:rPr>
              <a:t>www.schoolofpublicpolicy.sk.ca</a:t>
            </a:r>
            <a:endParaRPr lang="en-US" altLang="en-US" sz="1400" spc="150" dirty="0" smtClean="0">
              <a:ea typeface="+mn-ea"/>
            </a:endParaRPr>
          </a:p>
        </p:txBody>
      </p:sp>
      <p:sp>
        <p:nvSpPr>
          <p:cNvPr id="3" name="Content Placeholder 2"/>
          <p:cNvSpPr>
            <a:spLocks noGrp="1"/>
          </p:cNvSpPr>
          <p:nvPr>
            <p:ph idx="1" hasCustomPrompt="1"/>
          </p:nvPr>
        </p:nvSpPr>
        <p:spPr>
          <a:xfrm>
            <a:off x="457200" y="1197864"/>
            <a:ext cx="8229600" cy="478536"/>
          </a:xfrm>
          <a:prstGeom prst="rect">
            <a:avLst/>
          </a:prstGeom>
        </p:spPr>
        <p:txBody>
          <a:bodyPr/>
          <a:lstStyle>
            <a:lvl1pPr>
              <a:defRPr sz="2400" cap="none" baseline="0">
                <a:solidFill>
                  <a:srgbClr val="7B8644"/>
                </a:solidFill>
              </a:defRPr>
            </a:lvl1pPr>
            <a:lvl2pPr>
              <a:defRPr sz="2000"/>
            </a:lvl2pPr>
            <a:lvl3pPr>
              <a:defRPr sz="2000"/>
            </a:lvl3pPr>
            <a:lvl4pPr>
              <a:defRPr sz="2000"/>
            </a:lvl4pPr>
            <a:lvl5pPr>
              <a:defRPr sz="2000"/>
            </a:lvl5pPr>
          </a:lstStyle>
          <a:p>
            <a:pPr lvl="0"/>
            <a:r>
              <a:rPr lang="en-CA" dirty="0" smtClean="0"/>
              <a:t>CLICK TO EDIT MASTER TEXT STYLES</a:t>
            </a:r>
          </a:p>
        </p:txBody>
      </p:sp>
      <p:sp>
        <p:nvSpPr>
          <p:cNvPr id="4" name="Chart Placeholder 3"/>
          <p:cNvSpPr>
            <a:spLocks noGrp="1"/>
          </p:cNvSpPr>
          <p:nvPr>
            <p:ph type="chart" sz="quarter" idx="11"/>
          </p:nvPr>
        </p:nvSpPr>
        <p:spPr>
          <a:xfrm>
            <a:off x="457200" y="1755648"/>
            <a:ext cx="8229600" cy="4297680"/>
          </a:xfrm>
          <a:prstGeom prst="rect">
            <a:avLst/>
          </a:prstGeom>
        </p:spPr>
        <p:txBody>
          <a:bodyPr/>
          <a:lstStyle>
            <a:lvl1pPr>
              <a:defRPr cap="none"/>
            </a:lvl1pPr>
          </a:lstStyle>
          <a:p>
            <a:pPr lvl="0"/>
            <a:r>
              <a:rPr lang="en-CA" noProof="0" smtClean="0"/>
              <a:t>Click icon to add chart</a:t>
            </a:r>
            <a:endParaRPr lang="en-US" noProof="0" dirty="0"/>
          </a:p>
        </p:txBody>
      </p:sp>
      <p:sp>
        <p:nvSpPr>
          <p:cNvPr id="6" name="Content Placeholder 2"/>
          <p:cNvSpPr>
            <a:spLocks noGrp="1"/>
          </p:cNvSpPr>
          <p:nvPr>
            <p:ph idx="12"/>
          </p:nvPr>
        </p:nvSpPr>
        <p:spPr>
          <a:xfrm>
            <a:off x="7391400" y="5867400"/>
            <a:ext cx="1752600" cy="249936"/>
          </a:xfrm>
          <a:prstGeom prst="rect">
            <a:avLst/>
          </a:prstGeom>
        </p:spPr>
        <p:txBody>
          <a:bodyPr/>
          <a:lstStyle>
            <a:lvl1pPr>
              <a:defRPr sz="1100" cap="none" baseline="0">
                <a:latin typeface="Calibri" pitchFamily="34" charset="0"/>
              </a:defRPr>
            </a:lvl1pPr>
            <a:lvl2pPr>
              <a:defRPr sz="2000"/>
            </a:lvl2pPr>
            <a:lvl3pPr>
              <a:defRPr sz="2000"/>
            </a:lvl3pPr>
            <a:lvl4pPr>
              <a:defRPr sz="2000"/>
            </a:lvl4pPr>
            <a:lvl5pPr>
              <a:defRPr sz="2000"/>
            </a:lvl5pPr>
          </a:lstStyle>
          <a:p>
            <a:pPr lvl="0"/>
            <a:r>
              <a:rPr lang="en-CA" smtClean="0"/>
              <a:t>Click to edit Master text styles</a:t>
            </a:r>
          </a:p>
        </p:txBody>
      </p:sp>
      <p:sp>
        <p:nvSpPr>
          <p:cNvPr id="7" name="Title 1"/>
          <p:cNvSpPr>
            <a:spLocks noGrp="1"/>
          </p:cNvSpPr>
          <p:nvPr>
            <p:ph type="title"/>
          </p:nvPr>
        </p:nvSpPr>
        <p:spPr>
          <a:xfrm>
            <a:off x="457200" y="304800"/>
            <a:ext cx="8229600" cy="457200"/>
          </a:xfrm>
          <a:prstGeom prst="rect">
            <a:avLst/>
          </a:prstGeom>
        </p:spPr>
        <p:txBody>
          <a:bodyPr/>
          <a:lstStyle/>
          <a:p>
            <a:r>
              <a:rPr lang="en-CA" smtClean="0"/>
              <a:t>Click to edit Master title style</a:t>
            </a:r>
            <a:endParaRPr lang="en-CA" dirty="0"/>
          </a:p>
        </p:txBody>
      </p:sp>
      <p:sp>
        <p:nvSpPr>
          <p:cNvPr id="11" name="Slide Number Placeholder 10"/>
          <p:cNvSpPr>
            <a:spLocks noGrp="1"/>
          </p:cNvSpPr>
          <p:nvPr>
            <p:ph type="sldNum" sz="quarter" idx="13"/>
          </p:nvPr>
        </p:nvSpPr>
        <p:spPr>
          <a:xfrm>
            <a:off x="8153400" y="6324600"/>
            <a:ext cx="533400" cy="365125"/>
          </a:xfrm>
          <a:prstGeom prst="rect">
            <a:avLst/>
          </a:prstGeom>
        </p:spPr>
        <p:txBody>
          <a:bodyPr vert="horz" wrap="square" lIns="91440" tIns="45720" rIns="91440" bIns="45720" numCol="1" anchor="t" anchorCtr="0" compatLnSpc="1">
            <a:prstTxWarp prst="textNoShape">
              <a:avLst/>
            </a:prstTxWarp>
          </a:bodyPr>
          <a:lstStyle>
            <a:lvl1pPr>
              <a:defRPr>
                <a:cs typeface="Arial" charset="0"/>
              </a:defRPr>
            </a:lvl1pPr>
          </a:lstStyle>
          <a:p>
            <a:pPr>
              <a:defRPr/>
            </a:pPr>
            <a:fld id="{E14F1DE5-F487-D847-A712-6738EF1D01BD}" type="slidenum">
              <a:rPr lang="en-CA"/>
              <a:pPr>
                <a:defRPr/>
              </a:pPr>
              <a:t>‹#›</a:t>
            </a:fld>
            <a:endParaRPr lang="en-CA"/>
          </a:p>
        </p:txBody>
      </p:sp>
    </p:spTree>
    <p:extLst>
      <p:ext uri="{BB962C8B-B14F-4D97-AF65-F5344CB8AC3E}">
        <p14:creationId xmlns:p14="http://schemas.microsoft.com/office/powerpoint/2010/main" val="34228043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Lst>
  <p:hf hdr="0" ftr="0" dt="0"/>
  <p:txStyles>
    <p:titleStyle>
      <a:lvl1pPr algn="l" rtl="0" eaLnBrk="1" fontAlgn="base" hangingPunct="1">
        <a:spcBef>
          <a:spcPct val="0"/>
        </a:spcBef>
        <a:spcAft>
          <a:spcPct val="0"/>
        </a:spcAft>
        <a:defRPr sz="1400" i="1" kern="1200">
          <a:solidFill>
            <a:srgbClr val="9BBB59"/>
          </a:solidFill>
          <a:latin typeface="+mj-lt"/>
          <a:ea typeface="ＭＳ Ｐゴシック" charset="0"/>
          <a:cs typeface="ＭＳ Ｐゴシック" charset="0"/>
        </a:defRPr>
      </a:lvl1pPr>
      <a:lvl2pPr algn="l" rtl="0" eaLnBrk="1" fontAlgn="base" hangingPunct="1">
        <a:spcBef>
          <a:spcPct val="0"/>
        </a:spcBef>
        <a:spcAft>
          <a:spcPct val="0"/>
        </a:spcAft>
        <a:defRPr sz="1400" i="1">
          <a:solidFill>
            <a:srgbClr val="9BBB59"/>
          </a:solidFill>
          <a:latin typeface="Calibri" pitchFamily="34" charset="0"/>
          <a:ea typeface="ＭＳ Ｐゴシック" charset="0"/>
          <a:cs typeface="ＭＳ Ｐゴシック" charset="0"/>
        </a:defRPr>
      </a:lvl2pPr>
      <a:lvl3pPr algn="l" rtl="0" eaLnBrk="1" fontAlgn="base" hangingPunct="1">
        <a:spcBef>
          <a:spcPct val="0"/>
        </a:spcBef>
        <a:spcAft>
          <a:spcPct val="0"/>
        </a:spcAft>
        <a:defRPr sz="1400" i="1">
          <a:solidFill>
            <a:srgbClr val="9BBB59"/>
          </a:solidFill>
          <a:latin typeface="Calibri" pitchFamily="34" charset="0"/>
          <a:ea typeface="ＭＳ Ｐゴシック" charset="0"/>
          <a:cs typeface="ＭＳ Ｐゴシック" charset="0"/>
        </a:defRPr>
      </a:lvl3pPr>
      <a:lvl4pPr algn="l" rtl="0" eaLnBrk="1" fontAlgn="base" hangingPunct="1">
        <a:spcBef>
          <a:spcPct val="0"/>
        </a:spcBef>
        <a:spcAft>
          <a:spcPct val="0"/>
        </a:spcAft>
        <a:defRPr sz="1400" i="1">
          <a:solidFill>
            <a:srgbClr val="9BBB59"/>
          </a:solidFill>
          <a:latin typeface="Calibri" pitchFamily="34" charset="0"/>
          <a:ea typeface="ＭＳ Ｐゴシック" charset="0"/>
          <a:cs typeface="ＭＳ Ｐゴシック" charset="0"/>
        </a:defRPr>
      </a:lvl4pPr>
      <a:lvl5pPr algn="l" rtl="0" eaLnBrk="1" fontAlgn="base" hangingPunct="1">
        <a:spcBef>
          <a:spcPct val="0"/>
        </a:spcBef>
        <a:spcAft>
          <a:spcPct val="0"/>
        </a:spcAft>
        <a:defRPr sz="1400" i="1">
          <a:solidFill>
            <a:srgbClr val="9BBB59"/>
          </a:solidFill>
          <a:latin typeface="Calibri" pitchFamily="34" charset="0"/>
          <a:ea typeface="ＭＳ Ｐゴシック" charset="0"/>
          <a:cs typeface="ＭＳ Ｐゴシック" charset="0"/>
        </a:defRPr>
      </a:lvl5pPr>
      <a:lvl6pPr marL="457200" algn="l" rtl="0" eaLnBrk="1" fontAlgn="base" hangingPunct="1">
        <a:spcBef>
          <a:spcPct val="0"/>
        </a:spcBef>
        <a:spcAft>
          <a:spcPct val="0"/>
        </a:spcAft>
        <a:defRPr sz="1400" i="1">
          <a:solidFill>
            <a:srgbClr val="9BBB59"/>
          </a:solidFill>
          <a:latin typeface="Calibri" pitchFamily="34" charset="0"/>
        </a:defRPr>
      </a:lvl6pPr>
      <a:lvl7pPr marL="914400" algn="l" rtl="0" eaLnBrk="1" fontAlgn="base" hangingPunct="1">
        <a:spcBef>
          <a:spcPct val="0"/>
        </a:spcBef>
        <a:spcAft>
          <a:spcPct val="0"/>
        </a:spcAft>
        <a:defRPr sz="1400" i="1">
          <a:solidFill>
            <a:srgbClr val="9BBB59"/>
          </a:solidFill>
          <a:latin typeface="Calibri" pitchFamily="34" charset="0"/>
        </a:defRPr>
      </a:lvl7pPr>
      <a:lvl8pPr marL="1371600" algn="l" rtl="0" eaLnBrk="1" fontAlgn="base" hangingPunct="1">
        <a:spcBef>
          <a:spcPct val="0"/>
        </a:spcBef>
        <a:spcAft>
          <a:spcPct val="0"/>
        </a:spcAft>
        <a:defRPr sz="1400" i="1">
          <a:solidFill>
            <a:srgbClr val="9BBB59"/>
          </a:solidFill>
          <a:latin typeface="Calibri" pitchFamily="34" charset="0"/>
        </a:defRPr>
      </a:lvl8pPr>
      <a:lvl9pPr marL="1828800" algn="l" rtl="0" eaLnBrk="1" fontAlgn="base" hangingPunct="1">
        <a:spcBef>
          <a:spcPct val="0"/>
        </a:spcBef>
        <a:spcAft>
          <a:spcPct val="0"/>
        </a:spcAft>
        <a:defRPr sz="1400" i="1">
          <a:solidFill>
            <a:srgbClr val="9BBB59"/>
          </a:solidFill>
          <a:latin typeface="Calibri" pitchFamily="34" charset="0"/>
        </a:defRPr>
      </a:lvl9pPr>
    </p:titleStyle>
    <p:bodyStyle>
      <a:lvl1pPr marL="342900" indent="-342900" algn="l" rtl="0" eaLnBrk="1" fontAlgn="base" hangingPunct="1">
        <a:spcBef>
          <a:spcPct val="20000"/>
        </a:spcBef>
        <a:spcAft>
          <a:spcPct val="0"/>
        </a:spcAft>
        <a:defRPr sz="2800" kern="1200" cap="all">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docs.openinfo.gov.bc.ca/D52841714A_Response_Package_FIN-2014-00111.PDF" TargetMode="External"/><Relationship Id="rId4" Type="http://schemas.openxmlformats.org/officeDocument/2006/relationships/hyperlink" Target="http://docs.openinfo.gov.bc.ca/D27498914A_Response_Package_FNR-2014-00127.PDF" TargetMode="External"/><Relationship Id="rId5" Type="http://schemas.openxmlformats.org/officeDocument/2006/relationships/hyperlink" Target="http://www.publicsectorwriting.com/wp-content/uploads/2010/03/EXAMPLE-Briefing-Note-for-Information.pdf" TargetMode="External"/><Relationship Id="rId1" Type="http://schemas.openxmlformats.org/officeDocument/2006/relationships/slideLayout" Target="../slideLayouts/slideLayout2.xml"/><Relationship Id="rId2" Type="http://schemas.openxmlformats.org/officeDocument/2006/relationships/hyperlink" Target="http://web.uvic.ca/~sdoyle/E302/Notes/Characteristics.htm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ocs.openinfo.gov.bc.ca/D9749515A_Response_Package_EAO-2014-00077.PDF" TargetMode="External"/><Relationship Id="rId3" Type="http://schemas.openxmlformats.org/officeDocument/2006/relationships/hyperlink" Target="http://docs.openinfo.gov.bc.ca/D52841714A_Response_Package_FIN-2014-00111.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ubtitle 1"/>
          <p:cNvSpPr>
            <a:spLocks noGrp="1"/>
          </p:cNvSpPr>
          <p:nvPr>
            <p:ph type="subTitle" idx="1"/>
          </p:nvPr>
        </p:nvSpPr>
        <p:spPr bwMode="auto">
          <a:xfrm>
            <a:off x="1452707" y="3352800"/>
            <a:ext cx="6867525" cy="922337"/>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ea typeface="ＭＳ Ｐゴシック" charset="-128"/>
              </a:rPr>
              <a:t>JSGS Professional Workshop Series</a:t>
            </a:r>
          </a:p>
          <a:p>
            <a:endParaRPr lang="en-US" dirty="0">
              <a:latin typeface="Calibri" charset="0"/>
            </a:endParaRPr>
          </a:p>
        </p:txBody>
      </p:sp>
      <p:sp>
        <p:nvSpPr>
          <p:cNvPr id="13314" name="Text Placeholder 2"/>
          <p:cNvSpPr>
            <a:spLocks noGrp="1"/>
          </p:cNvSpPr>
          <p:nvPr>
            <p:ph type="body" sz="quarter" idx="10"/>
          </p:nvPr>
        </p:nvSpPr>
        <p:spPr bwMode="auto">
          <a:xfrm>
            <a:off x="1517650" y="4406900"/>
            <a:ext cx="6864350" cy="10795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r>
              <a:rPr lang="en-CA" dirty="0">
                <a:latin typeface="Calibri" charset="0"/>
                <a:cs typeface="MS PGothic" charset="0"/>
              </a:rPr>
              <a:t>Copyright ©Heather </a:t>
            </a:r>
            <a:r>
              <a:rPr lang="en-CA" dirty="0" err="1">
                <a:latin typeface="Calibri" charset="0"/>
                <a:cs typeface="MS PGothic" charset="0"/>
              </a:rPr>
              <a:t>McWhinney</a:t>
            </a:r>
            <a:r>
              <a:rPr lang="en-CA" dirty="0">
                <a:latin typeface="Calibri" charset="0"/>
                <a:cs typeface="MS PGothic" charset="0"/>
              </a:rPr>
              <a:t>, 2016 </a:t>
            </a:r>
          </a:p>
        </p:txBody>
      </p:sp>
      <p:sp>
        <p:nvSpPr>
          <p:cNvPr id="4" name="Title 3"/>
          <p:cNvSpPr>
            <a:spLocks noGrp="1"/>
          </p:cNvSpPr>
          <p:nvPr>
            <p:ph type="title"/>
          </p:nvPr>
        </p:nvSpPr>
        <p:spPr>
          <a:xfrm>
            <a:off x="1517650" y="2057400"/>
            <a:ext cx="6867525" cy="685800"/>
          </a:xfrm>
        </p:spPr>
        <p:txBody>
          <a:bodyPr/>
          <a:lstStyle/>
          <a:p>
            <a:pPr>
              <a:defRPr/>
            </a:pPr>
            <a:r>
              <a:rPr lang="en-US" cap="none" dirty="0" smtClean="0">
                <a:ea typeface="+mj-ea"/>
                <a:cs typeface="+mj-cs"/>
              </a:rPr>
              <a:t>WRITING A </a:t>
            </a:r>
            <a:r>
              <a:rPr lang="en-US" cap="none" smtClean="0">
                <a:ea typeface="+mj-ea"/>
                <a:cs typeface="+mj-cs"/>
              </a:rPr>
              <a:t>BRIEFING NOTE</a:t>
            </a:r>
            <a:endParaRPr lang="en-US" cap="none" dirty="0">
              <a:ea typeface="+mj-ea"/>
              <a:cs typeface="+mj-cs"/>
            </a:endParaRPr>
          </a:p>
        </p:txBody>
      </p:sp>
    </p:spTree>
    <p:extLst>
      <p:ext uri="{BB962C8B-B14F-4D97-AF65-F5344CB8AC3E}">
        <p14:creationId xmlns:p14="http://schemas.microsoft.com/office/powerpoint/2010/main" val="1410700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0"/>
            <a:ext cx="8229600" cy="3733800"/>
          </a:xfrm>
        </p:spPr>
        <p:txBody>
          <a:bodyPr/>
          <a:lstStyle/>
          <a:p>
            <a:pPr marL="0" indent="0">
              <a:defRPr/>
            </a:pPr>
            <a:r>
              <a:rPr lang="en-US" dirty="0" smtClean="0">
                <a:solidFill>
                  <a:schemeClr val="accent3"/>
                </a:solidFill>
                <a:ea typeface="MS PGothic" charset="0"/>
              </a:rPr>
              <a:t>The Initiator </a:t>
            </a:r>
          </a:p>
          <a:p>
            <a:pPr marL="914400" indent="-457200">
              <a:spcBef>
                <a:spcPts val="0"/>
              </a:spcBef>
              <a:spcAft>
                <a:spcPts val="1200"/>
              </a:spcAft>
              <a:buFont typeface="Courier New"/>
              <a:buChar char="o"/>
              <a:defRPr/>
            </a:pPr>
            <a:r>
              <a:rPr lang="en-US" dirty="0" smtClean="0">
                <a:ea typeface="MS PGothic" charset="0"/>
              </a:rPr>
              <a:t>The </a:t>
            </a:r>
            <a:r>
              <a:rPr lang="en-US" dirty="0">
                <a:ea typeface="MS PGothic" charset="0"/>
              </a:rPr>
              <a:t>m</a:t>
            </a:r>
            <a:r>
              <a:rPr lang="en-US" dirty="0" smtClean="0">
                <a:ea typeface="MS PGothic" charset="0"/>
              </a:rPr>
              <a:t>inister </a:t>
            </a:r>
            <a:r>
              <a:rPr lang="en-US" dirty="0">
                <a:ea typeface="MS PGothic" charset="0"/>
              </a:rPr>
              <a:t>or E</a:t>
            </a:r>
            <a:r>
              <a:rPr lang="en-US" dirty="0" smtClean="0">
                <a:ea typeface="MS PGothic" charset="0"/>
              </a:rPr>
              <a:t>xecutive </a:t>
            </a:r>
            <a:r>
              <a:rPr lang="en-US" dirty="0">
                <a:ea typeface="MS PGothic" charset="0"/>
              </a:rPr>
              <a:t>Office, sometimes in consultation with department officials and communications </a:t>
            </a:r>
            <a:r>
              <a:rPr lang="en-US" dirty="0" smtClean="0">
                <a:ea typeface="MS PGothic" charset="0"/>
              </a:rPr>
              <a:t>staff.</a:t>
            </a:r>
            <a:endParaRPr lang="en-US" dirty="0">
              <a:ea typeface="MS PGothic" charset="0"/>
            </a:endParaRPr>
          </a:p>
          <a:p>
            <a:pPr marL="914400" indent="-457200">
              <a:spcBef>
                <a:spcPts val="0"/>
              </a:spcBef>
              <a:spcAft>
                <a:spcPts val="1200"/>
              </a:spcAft>
              <a:buFont typeface="Courier New"/>
              <a:buChar char="o"/>
              <a:defRPr/>
            </a:pPr>
            <a:r>
              <a:rPr lang="en-US" dirty="0">
                <a:ea typeface="MS PGothic" charset="0"/>
              </a:rPr>
              <a:t>Cabinet Secretariat </a:t>
            </a:r>
          </a:p>
          <a:p>
            <a:pPr marL="0" indent="0">
              <a:defRPr/>
            </a:pPr>
            <a:r>
              <a:rPr lang="en-US" dirty="0" smtClean="0">
                <a:solidFill>
                  <a:schemeClr val="accent3"/>
                </a:solidFill>
                <a:ea typeface="MS PGothic" charset="0"/>
              </a:rPr>
              <a:t>The Writer </a:t>
            </a:r>
          </a:p>
          <a:p>
            <a:pPr marL="914400" indent="-457200">
              <a:spcBef>
                <a:spcPts val="0"/>
              </a:spcBef>
              <a:spcAft>
                <a:spcPts val="1200"/>
              </a:spcAft>
              <a:buFont typeface="Courier New"/>
              <a:buChar char="o"/>
              <a:defRPr/>
            </a:pPr>
            <a:r>
              <a:rPr lang="en-US" dirty="0" smtClean="0">
                <a:ea typeface="MS PGothic" charset="0"/>
              </a:rPr>
              <a:t>The </a:t>
            </a:r>
            <a:r>
              <a:rPr lang="en-US" dirty="0">
                <a:ea typeface="MS PGothic" charset="0"/>
              </a:rPr>
              <a:t>writer </a:t>
            </a:r>
            <a:r>
              <a:rPr lang="en-US" dirty="0" smtClean="0">
                <a:ea typeface="MS PGothic" charset="0"/>
              </a:rPr>
              <a:t>of the Briefing Note is </a:t>
            </a:r>
            <a:r>
              <a:rPr lang="en-US" dirty="0">
                <a:ea typeface="MS PGothic" charset="0"/>
              </a:rPr>
              <a:t>the person with the most knowledge of the </a:t>
            </a:r>
            <a:r>
              <a:rPr lang="en-US" dirty="0" smtClean="0">
                <a:ea typeface="MS PGothic" charset="0"/>
              </a:rPr>
              <a:t>file.</a:t>
            </a:r>
          </a:p>
          <a:p>
            <a:pPr marL="914400" indent="-457200">
              <a:spcBef>
                <a:spcPts val="0"/>
              </a:spcBef>
              <a:spcAft>
                <a:spcPts val="1200"/>
              </a:spcAft>
              <a:buFont typeface="Courier New"/>
              <a:buChar char="o"/>
              <a:defRPr/>
            </a:pPr>
            <a:r>
              <a:rPr lang="en-US" dirty="0" smtClean="0">
                <a:ea typeface="MS PGothic" charset="0"/>
              </a:rPr>
              <a:t>The </a:t>
            </a:r>
            <a:r>
              <a:rPr lang="en-US" dirty="0">
                <a:ea typeface="MS PGothic" charset="0"/>
              </a:rPr>
              <a:t>Briefing Note is usually vetted and edited by several officials.</a:t>
            </a:r>
          </a:p>
        </p:txBody>
      </p:sp>
      <p:sp>
        <p:nvSpPr>
          <p:cNvPr id="3" name="Content Placeholder 2"/>
          <p:cNvSpPr>
            <a:spLocks noGrp="1"/>
          </p:cNvSpPr>
          <p:nvPr>
            <p:ph idx="11"/>
          </p:nvPr>
        </p:nvSpPr>
        <p:spPr/>
        <p:txBody>
          <a:bodyPr/>
          <a:lstStyle/>
          <a:p>
            <a:r>
              <a:rPr lang="en-US" dirty="0" smtClean="0"/>
              <a:t>WHO INITIATES THE BRIEFING NOTE IN GOVERNMENT? </a:t>
            </a:r>
          </a:p>
          <a:p>
            <a:r>
              <a:rPr lang="en-US" dirty="0" smtClean="0"/>
              <a:t>WHO PREPARES IT?</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10</a:t>
            </a:fld>
            <a:endParaRPr lang="en-CA"/>
          </a:p>
        </p:txBody>
      </p:sp>
    </p:spTree>
    <p:extLst>
      <p:ext uri="{BB962C8B-B14F-4D97-AF65-F5344CB8AC3E}">
        <p14:creationId xmlns:p14="http://schemas.microsoft.com/office/powerpoint/2010/main" val="2875810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14800"/>
          </a:xfrm>
        </p:spPr>
        <p:txBody>
          <a:bodyPr/>
          <a:lstStyle/>
          <a:p>
            <a:pPr>
              <a:spcBef>
                <a:spcPts val="0"/>
              </a:spcBef>
              <a:spcAft>
                <a:spcPts val="1200"/>
              </a:spcAft>
              <a:buFont typeface="Courier New"/>
              <a:buChar char="o"/>
              <a:defRPr/>
            </a:pPr>
            <a:r>
              <a:rPr lang="en-US" dirty="0">
                <a:ea typeface="MS PGothic" charset="0"/>
              </a:rPr>
              <a:t>Information Briefing Notes</a:t>
            </a:r>
          </a:p>
          <a:p>
            <a:pPr>
              <a:spcBef>
                <a:spcPts val="0"/>
              </a:spcBef>
              <a:spcAft>
                <a:spcPts val="1200"/>
              </a:spcAft>
              <a:buFont typeface="Courier New"/>
              <a:buChar char="o"/>
              <a:defRPr/>
            </a:pPr>
            <a:r>
              <a:rPr lang="en-US" dirty="0">
                <a:ea typeface="MS PGothic" charset="0"/>
              </a:rPr>
              <a:t>Direction/Decision Briefing Notes</a:t>
            </a:r>
          </a:p>
          <a:p>
            <a:pPr>
              <a:spcBef>
                <a:spcPts val="0"/>
              </a:spcBef>
              <a:spcAft>
                <a:spcPts val="1200"/>
              </a:spcAft>
              <a:buFont typeface="Courier New"/>
              <a:buChar char="o"/>
              <a:defRPr/>
            </a:pPr>
            <a:r>
              <a:rPr lang="en-US" dirty="0">
                <a:ea typeface="MS PGothic" charset="0"/>
              </a:rPr>
              <a:t>Response Briefing Notes</a:t>
            </a:r>
          </a:p>
          <a:p>
            <a:pPr>
              <a:spcBef>
                <a:spcPts val="0"/>
              </a:spcBef>
              <a:spcAft>
                <a:spcPts val="1200"/>
              </a:spcAft>
              <a:buFont typeface="Courier New"/>
              <a:buChar char="o"/>
              <a:defRPr/>
            </a:pPr>
            <a:r>
              <a:rPr lang="en-US" dirty="0">
                <a:ea typeface="MS PGothic" charset="0"/>
              </a:rPr>
              <a:t>Meeting Notes</a:t>
            </a:r>
          </a:p>
        </p:txBody>
      </p:sp>
      <p:sp>
        <p:nvSpPr>
          <p:cNvPr id="3" name="Content Placeholder 2"/>
          <p:cNvSpPr>
            <a:spLocks noGrp="1"/>
          </p:cNvSpPr>
          <p:nvPr>
            <p:ph idx="11"/>
          </p:nvPr>
        </p:nvSpPr>
        <p:spPr/>
        <p:txBody>
          <a:bodyPr/>
          <a:lstStyle/>
          <a:p>
            <a:r>
              <a:rPr lang="en-US" dirty="0" smtClean="0"/>
              <a:t>FOUR TYPES OF BRIEFING NOTES</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11</a:t>
            </a:fld>
            <a:endParaRPr lang="en-CA"/>
          </a:p>
        </p:txBody>
      </p:sp>
    </p:spTree>
    <p:extLst>
      <p:ext uri="{BB962C8B-B14F-4D97-AF65-F5344CB8AC3E}">
        <p14:creationId xmlns:p14="http://schemas.microsoft.com/office/powerpoint/2010/main" val="3919849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spcAft>
                <a:spcPts val="1200"/>
              </a:spcAft>
              <a:buFont typeface="Courier New"/>
              <a:buChar char="o"/>
              <a:defRPr/>
            </a:pPr>
            <a:r>
              <a:rPr lang="en-US" dirty="0"/>
              <a:t>Conveys information on a particular issue or event.</a:t>
            </a:r>
          </a:p>
          <a:p>
            <a:pPr>
              <a:spcBef>
                <a:spcPts val="0"/>
              </a:spcBef>
              <a:spcAft>
                <a:spcPts val="1200"/>
              </a:spcAft>
              <a:buFont typeface="Courier New"/>
              <a:buChar char="o"/>
              <a:defRPr/>
            </a:pPr>
            <a:r>
              <a:rPr lang="en-US" dirty="0"/>
              <a:t>Focuses on background, current status and discussion (analysis). </a:t>
            </a:r>
            <a:endParaRPr lang="en-US" b="1" dirty="0" smtClean="0">
              <a:solidFill>
                <a:schemeClr val="accent3">
                  <a:lumMod val="75000"/>
                </a:schemeClr>
              </a:solidFill>
            </a:endParaRPr>
          </a:p>
          <a:p>
            <a:pPr>
              <a:spcBef>
                <a:spcPts val="0"/>
              </a:spcBef>
              <a:spcAft>
                <a:spcPts val="1200"/>
              </a:spcAft>
              <a:buFont typeface="Courier New"/>
              <a:buChar char="o"/>
              <a:defRPr/>
            </a:pPr>
            <a:r>
              <a:rPr lang="en-US" dirty="0" smtClean="0"/>
              <a:t>Often </a:t>
            </a:r>
            <a:r>
              <a:rPr lang="en-US" dirty="0"/>
              <a:t>has this format: </a:t>
            </a:r>
          </a:p>
          <a:p>
            <a:pPr marL="914400" lvl="2" indent="-457200">
              <a:spcBef>
                <a:spcPts val="0"/>
              </a:spcBef>
              <a:spcAft>
                <a:spcPts val="1200"/>
              </a:spcAft>
              <a:buNone/>
              <a:defRPr/>
            </a:pPr>
            <a:r>
              <a:rPr lang="en-US" i="1" dirty="0" smtClean="0">
                <a:solidFill>
                  <a:srgbClr val="000000"/>
                </a:solidFill>
              </a:rPr>
              <a:t>Title</a:t>
            </a:r>
            <a:endParaRPr lang="en-US" i="1" dirty="0">
              <a:solidFill>
                <a:srgbClr val="000000"/>
              </a:solidFill>
            </a:endParaRPr>
          </a:p>
          <a:p>
            <a:pPr marL="914400" lvl="2" indent="-457200">
              <a:spcBef>
                <a:spcPts val="0"/>
              </a:spcBef>
              <a:spcAft>
                <a:spcPts val="1200"/>
              </a:spcAft>
              <a:buNone/>
              <a:defRPr/>
            </a:pPr>
            <a:r>
              <a:rPr lang="en-US" i="1" dirty="0"/>
              <a:t>Issue</a:t>
            </a:r>
          </a:p>
          <a:p>
            <a:pPr marL="914400" lvl="2" indent="-457200">
              <a:spcBef>
                <a:spcPts val="0"/>
              </a:spcBef>
              <a:spcAft>
                <a:spcPts val="1200"/>
              </a:spcAft>
              <a:buNone/>
              <a:defRPr/>
            </a:pPr>
            <a:r>
              <a:rPr lang="en-US" i="1" dirty="0"/>
              <a:t>Background </a:t>
            </a:r>
          </a:p>
          <a:p>
            <a:pPr marL="914400" lvl="2" indent="-457200">
              <a:spcBef>
                <a:spcPts val="0"/>
              </a:spcBef>
              <a:spcAft>
                <a:spcPts val="1200"/>
              </a:spcAft>
              <a:buNone/>
              <a:defRPr/>
            </a:pPr>
            <a:r>
              <a:rPr lang="en-US" i="1" dirty="0"/>
              <a:t>Current Status</a:t>
            </a:r>
          </a:p>
          <a:p>
            <a:pPr marL="914400" lvl="2" indent="-457200">
              <a:spcBef>
                <a:spcPts val="0"/>
              </a:spcBef>
              <a:spcAft>
                <a:spcPts val="1200"/>
              </a:spcAft>
              <a:buNone/>
              <a:defRPr/>
            </a:pPr>
            <a:r>
              <a:rPr lang="en-US" i="1" dirty="0"/>
              <a:t>Action Being Taken (not always included)</a:t>
            </a:r>
          </a:p>
          <a:p>
            <a:pPr marL="914400" lvl="2" indent="-457200">
              <a:spcBef>
                <a:spcPts val="0"/>
              </a:spcBef>
              <a:spcAft>
                <a:spcPts val="1200"/>
              </a:spcAft>
              <a:buNone/>
              <a:defRPr/>
            </a:pPr>
            <a:r>
              <a:rPr lang="en-US" i="1" dirty="0"/>
              <a:t>Discussion/Analysis (not always included)</a:t>
            </a:r>
          </a:p>
          <a:p>
            <a:pPr>
              <a:spcBef>
                <a:spcPts val="0"/>
              </a:spcBef>
              <a:spcAft>
                <a:spcPts val="1200"/>
              </a:spcAft>
            </a:pPr>
            <a:endParaRPr lang="en-US" dirty="0"/>
          </a:p>
        </p:txBody>
      </p:sp>
      <p:sp>
        <p:nvSpPr>
          <p:cNvPr id="3" name="Content Placeholder 2"/>
          <p:cNvSpPr>
            <a:spLocks noGrp="1"/>
          </p:cNvSpPr>
          <p:nvPr>
            <p:ph idx="11"/>
          </p:nvPr>
        </p:nvSpPr>
        <p:spPr/>
        <p:txBody>
          <a:bodyPr/>
          <a:lstStyle/>
          <a:p>
            <a:r>
              <a:rPr lang="en-US" dirty="0" smtClean="0"/>
              <a:t>INFORMATION BRIEFING NOTE</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12</a:t>
            </a:fld>
            <a:endParaRPr lang="en-CA"/>
          </a:p>
        </p:txBody>
      </p:sp>
    </p:spTree>
    <p:extLst>
      <p:ext uri="{BB962C8B-B14F-4D97-AF65-F5344CB8AC3E}">
        <p14:creationId xmlns:p14="http://schemas.microsoft.com/office/powerpoint/2010/main" val="2123879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spcAft>
                <a:spcPts val="1200"/>
              </a:spcAft>
              <a:buFont typeface="Courier New"/>
              <a:buChar char="o"/>
              <a:defRPr/>
            </a:pPr>
            <a:r>
              <a:rPr lang="en-US" dirty="0" smtClean="0"/>
              <a:t>Presents </a:t>
            </a:r>
            <a:r>
              <a:rPr lang="en-US" dirty="0"/>
              <a:t>options so the official can make a decision or gain direction on how to </a:t>
            </a:r>
            <a:r>
              <a:rPr lang="en-US" dirty="0" smtClean="0"/>
              <a:t>proceed.</a:t>
            </a:r>
          </a:p>
          <a:p>
            <a:pPr>
              <a:spcBef>
                <a:spcPts val="0"/>
              </a:spcBef>
              <a:spcAft>
                <a:spcPts val="1200"/>
              </a:spcAft>
              <a:buFont typeface="Courier New"/>
              <a:buChar char="o"/>
              <a:defRPr/>
            </a:pPr>
            <a:r>
              <a:rPr lang="en-US" dirty="0" smtClean="0"/>
              <a:t>Often </a:t>
            </a:r>
            <a:r>
              <a:rPr lang="en-US" dirty="0"/>
              <a:t>has this format:</a:t>
            </a:r>
          </a:p>
          <a:p>
            <a:pPr marL="914400" indent="-457200">
              <a:spcBef>
                <a:spcPts val="0"/>
              </a:spcBef>
              <a:spcAft>
                <a:spcPts val="1200"/>
              </a:spcAft>
              <a:defRPr/>
            </a:pPr>
            <a:r>
              <a:rPr lang="en-US" i="1" dirty="0"/>
              <a:t>Title</a:t>
            </a:r>
          </a:p>
          <a:p>
            <a:pPr marL="914400" indent="-457200">
              <a:spcBef>
                <a:spcPts val="0"/>
              </a:spcBef>
              <a:spcAft>
                <a:spcPts val="1200"/>
              </a:spcAft>
              <a:defRPr/>
            </a:pPr>
            <a:r>
              <a:rPr lang="en-US" i="1" dirty="0"/>
              <a:t>Issue </a:t>
            </a:r>
          </a:p>
          <a:p>
            <a:pPr marL="914400" indent="-457200">
              <a:spcBef>
                <a:spcPts val="0"/>
              </a:spcBef>
              <a:spcAft>
                <a:spcPts val="1200"/>
              </a:spcAft>
              <a:defRPr/>
            </a:pPr>
            <a:r>
              <a:rPr lang="en-US" i="1" dirty="0"/>
              <a:t>Background</a:t>
            </a:r>
          </a:p>
          <a:p>
            <a:pPr marL="914400" indent="-457200">
              <a:spcBef>
                <a:spcPts val="0"/>
              </a:spcBef>
              <a:spcAft>
                <a:spcPts val="1200"/>
              </a:spcAft>
              <a:defRPr/>
            </a:pPr>
            <a:r>
              <a:rPr lang="en-US" i="1" dirty="0"/>
              <a:t>Current Status</a:t>
            </a:r>
          </a:p>
          <a:p>
            <a:pPr marL="914400" indent="-457200">
              <a:spcBef>
                <a:spcPts val="0"/>
              </a:spcBef>
              <a:spcAft>
                <a:spcPts val="1200"/>
              </a:spcAft>
              <a:defRPr/>
            </a:pPr>
            <a:r>
              <a:rPr lang="en-US" i="1" dirty="0"/>
              <a:t>Discussion/Analysis (not always included)</a:t>
            </a:r>
          </a:p>
          <a:p>
            <a:pPr marL="914400" indent="-457200">
              <a:spcBef>
                <a:spcPts val="0"/>
              </a:spcBef>
              <a:spcAft>
                <a:spcPts val="1200"/>
              </a:spcAft>
              <a:defRPr/>
            </a:pPr>
            <a:r>
              <a:rPr lang="en-US" i="1" dirty="0"/>
              <a:t>Options</a:t>
            </a:r>
          </a:p>
          <a:p>
            <a:pPr marL="914400" indent="-457200">
              <a:spcBef>
                <a:spcPts val="0"/>
              </a:spcBef>
              <a:spcAft>
                <a:spcPts val="1200"/>
              </a:spcAft>
              <a:defRPr/>
            </a:pPr>
            <a:r>
              <a:rPr lang="en-US" i="1" dirty="0"/>
              <a:t>Recommendation </a:t>
            </a:r>
          </a:p>
          <a:p>
            <a:endParaRPr lang="en-US" dirty="0"/>
          </a:p>
        </p:txBody>
      </p:sp>
      <p:sp>
        <p:nvSpPr>
          <p:cNvPr id="3" name="Content Placeholder 2"/>
          <p:cNvSpPr>
            <a:spLocks noGrp="1"/>
          </p:cNvSpPr>
          <p:nvPr>
            <p:ph idx="11"/>
          </p:nvPr>
        </p:nvSpPr>
        <p:spPr/>
        <p:txBody>
          <a:bodyPr/>
          <a:lstStyle/>
          <a:p>
            <a:r>
              <a:rPr lang="en-US" dirty="0" smtClean="0"/>
              <a:t>DIRECTION/DECISION BRIEFING NOTE</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13</a:t>
            </a:fld>
            <a:endParaRPr lang="en-CA"/>
          </a:p>
        </p:txBody>
      </p:sp>
    </p:spTree>
    <p:extLst>
      <p:ext uri="{BB962C8B-B14F-4D97-AF65-F5344CB8AC3E}">
        <p14:creationId xmlns:p14="http://schemas.microsoft.com/office/powerpoint/2010/main" val="941475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spcAft>
                <a:spcPts val="1200"/>
              </a:spcAft>
              <a:buFont typeface="Courier New"/>
              <a:buChar char="o"/>
              <a:defRPr/>
            </a:pPr>
            <a:r>
              <a:rPr lang="en-US" dirty="0">
                <a:solidFill>
                  <a:srgbClr val="000000"/>
                </a:solidFill>
              </a:rPr>
              <a:t>Used to prepare the minister to speak to issues in the legislature/parliament or in media </a:t>
            </a:r>
            <a:r>
              <a:rPr lang="en-US" dirty="0" smtClean="0">
                <a:solidFill>
                  <a:srgbClr val="000000"/>
                </a:solidFill>
              </a:rPr>
              <a:t>interviews.</a:t>
            </a:r>
          </a:p>
          <a:p>
            <a:pPr>
              <a:spcBef>
                <a:spcPts val="0"/>
              </a:spcBef>
              <a:spcAft>
                <a:spcPts val="1200"/>
              </a:spcAft>
              <a:buFont typeface="Courier New"/>
              <a:buChar char="o"/>
              <a:defRPr/>
            </a:pPr>
            <a:r>
              <a:rPr lang="en-US" dirty="0" smtClean="0"/>
              <a:t>Often </a:t>
            </a:r>
            <a:r>
              <a:rPr lang="en-US" dirty="0"/>
              <a:t>has this format:</a:t>
            </a:r>
          </a:p>
          <a:p>
            <a:pPr marL="914400" indent="-457200">
              <a:spcBef>
                <a:spcPts val="0"/>
              </a:spcBef>
              <a:spcAft>
                <a:spcPts val="1200"/>
              </a:spcAft>
              <a:defRPr/>
            </a:pPr>
            <a:r>
              <a:rPr lang="en-US" i="1" dirty="0">
                <a:solidFill>
                  <a:srgbClr val="000000"/>
                </a:solidFill>
              </a:rPr>
              <a:t>Title</a:t>
            </a:r>
          </a:p>
          <a:p>
            <a:pPr marL="914400" indent="-457200">
              <a:spcBef>
                <a:spcPts val="0"/>
              </a:spcBef>
              <a:spcAft>
                <a:spcPts val="1200"/>
              </a:spcAft>
              <a:defRPr/>
            </a:pPr>
            <a:r>
              <a:rPr lang="en-US" i="1" dirty="0"/>
              <a:t>Issue </a:t>
            </a:r>
          </a:p>
          <a:p>
            <a:pPr marL="914400" indent="-457200">
              <a:spcBef>
                <a:spcPts val="0"/>
              </a:spcBef>
              <a:spcAft>
                <a:spcPts val="1200"/>
              </a:spcAft>
              <a:defRPr/>
            </a:pPr>
            <a:r>
              <a:rPr lang="en-US" i="1" dirty="0"/>
              <a:t>Background </a:t>
            </a:r>
          </a:p>
          <a:p>
            <a:pPr marL="914400" indent="-457200">
              <a:spcBef>
                <a:spcPts val="0"/>
              </a:spcBef>
              <a:spcAft>
                <a:spcPts val="1200"/>
              </a:spcAft>
              <a:defRPr/>
            </a:pPr>
            <a:r>
              <a:rPr lang="en-US" i="1" dirty="0"/>
              <a:t>Current status </a:t>
            </a:r>
          </a:p>
          <a:p>
            <a:pPr marL="914400" indent="-457200">
              <a:spcBef>
                <a:spcPts val="0"/>
              </a:spcBef>
              <a:spcAft>
                <a:spcPts val="1200"/>
              </a:spcAft>
              <a:defRPr/>
            </a:pPr>
            <a:r>
              <a:rPr lang="en-US" i="1" dirty="0"/>
              <a:t>Discussion/Analysis (not always included) </a:t>
            </a:r>
          </a:p>
          <a:p>
            <a:pPr marL="914400" indent="-457200">
              <a:spcBef>
                <a:spcPts val="0"/>
              </a:spcBef>
              <a:spcAft>
                <a:spcPts val="1200"/>
              </a:spcAft>
              <a:defRPr/>
            </a:pPr>
            <a:r>
              <a:rPr lang="en-US" i="1" dirty="0"/>
              <a:t>Anticipated Questions (not always included)</a:t>
            </a:r>
          </a:p>
          <a:p>
            <a:pPr marL="914400" indent="-457200">
              <a:spcBef>
                <a:spcPts val="0"/>
              </a:spcBef>
              <a:spcAft>
                <a:spcPts val="1200"/>
              </a:spcAft>
              <a:defRPr/>
            </a:pPr>
            <a:r>
              <a:rPr lang="en-US" i="1" dirty="0"/>
              <a:t>Suggested Responses</a:t>
            </a:r>
          </a:p>
          <a:p>
            <a:pPr>
              <a:spcBef>
                <a:spcPts val="0"/>
              </a:spcBef>
              <a:spcAft>
                <a:spcPts val="1200"/>
              </a:spcAft>
            </a:pPr>
            <a:endParaRPr lang="en-US" dirty="0"/>
          </a:p>
        </p:txBody>
      </p:sp>
      <p:sp>
        <p:nvSpPr>
          <p:cNvPr id="3" name="Content Placeholder 2"/>
          <p:cNvSpPr>
            <a:spLocks noGrp="1"/>
          </p:cNvSpPr>
          <p:nvPr>
            <p:ph idx="11"/>
          </p:nvPr>
        </p:nvSpPr>
        <p:spPr/>
        <p:txBody>
          <a:bodyPr/>
          <a:lstStyle/>
          <a:p>
            <a:r>
              <a:rPr lang="en-US" dirty="0" smtClean="0"/>
              <a:t>RESPONSE BRIEFING NOTE</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14</a:t>
            </a:fld>
            <a:endParaRPr lang="en-CA"/>
          </a:p>
        </p:txBody>
      </p:sp>
    </p:spTree>
    <p:extLst>
      <p:ext uri="{BB962C8B-B14F-4D97-AF65-F5344CB8AC3E}">
        <p14:creationId xmlns:p14="http://schemas.microsoft.com/office/powerpoint/2010/main" val="5833877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spcAft>
                <a:spcPts val="1200"/>
              </a:spcAft>
              <a:buFont typeface="Courier New"/>
              <a:buChar char="o"/>
              <a:defRPr/>
            </a:pPr>
            <a:r>
              <a:rPr lang="en-US" dirty="0"/>
              <a:t>Prepares a Minister or Official for a meeting.</a:t>
            </a:r>
          </a:p>
          <a:p>
            <a:pPr>
              <a:spcBef>
                <a:spcPts val="0"/>
              </a:spcBef>
              <a:spcAft>
                <a:spcPts val="1200"/>
              </a:spcAft>
              <a:buFont typeface="Courier New"/>
              <a:buChar char="o"/>
              <a:defRPr/>
            </a:pPr>
            <a:r>
              <a:rPr lang="en-US" dirty="0"/>
              <a:t>Contains the agenda and may include speaking </a:t>
            </a:r>
            <a:r>
              <a:rPr lang="en-US" dirty="0" smtClean="0"/>
              <a:t>points.</a:t>
            </a:r>
          </a:p>
          <a:p>
            <a:pPr>
              <a:spcBef>
                <a:spcPts val="0"/>
              </a:spcBef>
              <a:spcAft>
                <a:spcPts val="1200"/>
              </a:spcAft>
              <a:buFont typeface="Courier New"/>
              <a:buChar char="o"/>
              <a:defRPr/>
            </a:pPr>
            <a:r>
              <a:rPr lang="en-US" dirty="0" smtClean="0"/>
              <a:t>Often </a:t>
            </a:r>
            <a:r>
              <a:rPr lang="en-US" dirty="0"/>
              <a:t>has this format:</a:t>
            </a:r>
          </a:p>
          <a:p>
            <a:pPr marL="914400" indent="-457200">
              <a:spcBef>
                <a:spcPts val="0"/>
              </a:spcBef>
              <a:spcAft>
                <a:spcPts val="1200"/>
              </a:spcAft>
              <a:defRPr/>
            </a:pPr>
            <a:r>
              <a:rPr lang="en-US" i="1" dirty="0"/>
              <a:t>Date and Place of Meeting</a:t>
            </a:r>
          </a:p>
          <a:p>
            <a:pPr marL="914400" indent="-457200">
              <a:spcBef>
                <a:spcPts val="0"/>
              </a:spcBef>
              <a:spcAft>
                <a:spcPts val="1200"/>
              </a:spcAft>
              <a:defRPr/>
            </a:pPr>
            <a:r>
              <a:rPr lang="en-US" i="1" dirty="0"/>
              <a:t>Attendees</a:t>
            </a:r>
          </a:p>
          <a:p>
            <a:pPr marL="914400" indent="-457200">
              <a:spcBef>
                <a:spcPts val="0"/>
              </a:spcBef>
              <a:spcAft>
                <a:spcPts val="1200"/>
              </a:spcAft>
              <a:defRPr/>
            </a:pPr>
            <a:r>
              <a:rPr lang="en-US" i="1" dirty="0"/>
              <a:t>Agenda Item 1</a:t>
            </a:r>
          </a:p>
          <a:p>
            <a:pPr marL="914400" indent="-457200">
              <a:spcBef>
                <a:spcPts val="0"/>
              </a:spcBef>
              <a:spcAft>
                <a:spcPts val="1200"/>
              </a:spcAft>
              <a:defRPr/>
            </a:pPr>
            <a:r>
              <a:rPr lang="en-US" i="1" dirty="0"/>
              <a:t>Agenda Item 2 </a:t>
            </a:r>
          </a:p>
          <a:p>
            <a:pPr>
              <a:spcBef>
                <a:spcPts val="0"/>
              </a:spcBef>
              <a:spcAft>
                <a:spcPts val="1200"/>
              </a:spcAft>
            </a:pPr>
            <a:endParaRPr lang="en-US" dirty="0"/>
          </a:p>
        </p:txBody>
      </p:sp>
      <p:sp>
        <p:nvSpPr>
          <p:cNvPr id="3" name="Content Placeholder 2"/>
          <p:cNvSpPr>
            <a:spLocks noGrp="1"/>
          </p:cNvSpPr>
          <p:nvPr>
            <p:ph idx="11"/>
          </p:nvPr>
        </p:nvSpPr>
        <p:spPr/>
        <p:txBody>
          <a:bodyPr/>
          <a:lstStyle/>
          <a:p>
            <a:r>
              <a:rPr lang="en-US" dirty="0" smtClean="0"/>
              <a:t>MEETING BRIEFING NOTE</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15</a:t>
            </a:fld>
            <a:endParaRPr lang="en-CA"/>
          </a:p>
        </p:txBody>
      </p:sp>
    </p:spTree>
    <p:extLst>
      <p:ext uri="{BB962C8B-B14F-4D97-AF65-F5344CB8AC3E}">
        <p14:creationId xmlns:p14="http://schemas.microsoft.com/office/powerpoint/2010/main" val="2798650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spcAft>
                <a:spcPts val="1200"/>
              </a:spcAft>
              <a:buFont typeface="Courier New"/>
              <a:buChar char="o"/>
            </a:pPr>
            <a:r>
              <a:rPr lang="en-US" altLang="en-US" dirty="0">
                <a:ea typeface="MS PGothic" charset="-128"/>
              </a:rPr>
              <a:t>The title should be self-explanatory but say more than “</a:t>
            </a:r>
            <a:r>
              <a:rPr lang="en-US" altLang="ja-JP" dirty="0">
                <a:ea typeface="MS PGothic" charset="-128"/>
              </a:rPr>
              <a:t>Briefing Note.</a:t>
            </a:r>
            <a:r>
              <a:rPr lang="en-US" altLang="en-US" dirty="0">
                <a:ea typeface="MS PGothic" charset="-128"/>
              </a:rPr>
              <a:t>”</a:t>
            </a:r>
            <a:endParaRPr lang="en-US" altLang="ja-JP" dirty="0">
              <a:ea typeface="MS PGothic" charset="-128"/>
            </a:endParaRPr>
          </a:p>
          <a:p>
            <a:pPr>
              <a:spcBef>
                <a:spcPts val="0"/>
              </a:spcBef>
              <a:spcAft>
                <a:spcPts val="1200"/>
              </a:spcAft>
              <a:buFont typeface="Courier New"/>
              <a:buChar char="o"/>
            </a:pPr>
            <a:r>
              <a:rPr lang="en-US" altLang="en-US" dirty="0">
                <a:ea typeface="MS PGothic" charset="-128"/>
              </a:rPr>
              <a:t>The recipient and sender information goes before or after the title or at the bottom of the document. </a:t>
            </a:r>
          </a:p>
          <a:p>
            <a:pPr>
              <a:spcBef>
                <a:spcPts val="0"/>
              </a:spcBef>
              <a:spcAft>
                <a:spcPts val="1200"/>
              </a:spcAft>
              <a:buFont typeface="Courier New"/>
              <a:buChar char="o"/>
            </a:pPr>
            <a:r>
              <a:rPr lang="en-US" altLang="en-US" dirty="0">
                <a:ea typeface="MS PGothic" charset="-128"/>
              </a:rPr>
              <a:t>Often the titles and initials of those who have approved the BN go at the beginning or end. </a:t>
            </a:r>
            <a:endParaRPr lang="en-US" altLang="en-US" b="1" dirty="0" smtClean="0">
              <a:solidFill>
                <a:srgbClr val="553447"/>
              </a:solidFill>
              <a:ea typeface="MS PGothic" charset="-128"/>
            </a:endParaRPr>
          </a:p>
          <a:p>
            <a:pPr marL="0" indent="0">
              <a:spcBef>
                <a:spcPts val="0"/>
              </a:spcBef>
              <a:spcAft>
                <a:spcPts val="1200"/>
              </a:spcAft>
            </a:pPr>
            <a:r>
              <a:rPr lang="en-US" altLang="en-US" dirty="0" smtClean="0">
                <a:solidFill>
                  <a:srgbClr val="553447"/>
                </a:solidFill>
                <a:ea typeface="MS PGothic" charset="-128"/>
              </a:rPr>
              <a:t>Example of a Title</a:t>
            </a:r>
            <a:endParaRPr lang="en-US" altLang="en-US" dirty="0">
              <a:solidFill>
                <a:srgbClr val="553447"/>
              </a:solidFill>
              <a:ea typeface="MS PGothic" charset="-128"/>
            </a:endParaRPr>
          </a:p>
          <a:p>
            <a:pPr marL="0" indent="0">
              <a:spcBef>
                <a:spcPts val="0"/>
              </a:spcBef>
              <a:spcAft>
                <a:spcPts val="1200"/>
              </a:spcAft>
            </a:pPr>
            <a:r>
              <a:rPr lang="en-US" altLang="en-US" dirty="0">
                <a:ea typeface="MS PGothic" charset="-128"/>
              </a:rPr>
              <a:t>“Provincial Health Officer Report on Gambling in British Columbia”  </a:t>
            </a:r>
            <a:endParaRPr lang="en-US" altLang="en-US" dirty="0" smtClean="0">
              <a:ea typeface="MS PGothic" charset="-128"/>
            </a:endParaRPr>
          </a:p>
          <a:p>
            <a:pPr marL="0" indent="0">
              <a:spcBef>
                <a:spcPts val="0"/>
              </a:spcBef>
              <a:spcAft>
                <a:spcPts val="1200"/>
              </a:spcAft>
            </a:pPr>
            <a:r>
              <a:rPr lang="en-US" altLang="en-US" baseline="30000" dirty="0">
                <a:ea typeface="MS PGothic" charset="-128"/>
              </a:rPr>
              <a:t>2</a:t>
            </a:r>
          </a:p>
          <a:p>
            <a:pPr marL="0" indent="0">
              <a:spcBef>
                <a:spcPts val="0"/>
              </a:spcBef>
              <a:spcAft>
                <a:spcPts val="1200"/>
              </a:spcAft>
            </a:pPr>
            <a:endParaRPr lang="en-US" altLang="en-US" dirty="0">
              <a:ea typeface="MS PGothic" charset="-128"/>
            </a:endParaRPr>
          </a:p>
          <a:p>
            <a:pPr>
              <a:spcBef>
                <a:spcPts val="0"/>
              </a:spcBef>
              <a:spcAft>
                <a:spcPts val="1200"/>
              </a:spcAft>
              <a:buFont typeface="Courier New"/>
              <a:buChar char="o"/>
            </a:pPr>
            <a:endParaRPr lang="en-US" altLang="en-US" sz="1400" dirty="0">
              <a:ea typeface="MS PGothic" charset="-128"/>
            </a:endParaRPr>
          </a:p>
        </p:txBody>
      </p:sp>
      <p:sp>
        <p:nvSpPr>
          <p:cNvPr id="3" name="Content Placeholder 2"/>
          <p:cNvSpPr>
            <a:spLocks noGrp="1"/>
          </p:cNvSpPr>
          <p:nvPr>
            <p:ph idx="11"/>
          </p:nvPr>
        </p:nvSpPr>
        <p:spPr/>
        <p:txBody>
          <a:bodyPr/>
          <a:lstStyle/>
          <a:p>
            <a:r>
              <a:rPr lang="en-US" dirty="0" smtClean="0"/>
              <a:t>PARTS OF A BRIEFING NOTE: TITLE AND RECIPIENT/SENDER</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16</a:t>
            </a:fld>
            <a:endParaRPr lang="en-CA"/>
          </a:p>
        </p:txBody>
      </p:sp>
    </p:spTree>
    <p:extLst>
      <p:ext uri="{BB962C8B-B14F-4D97-AF65-F5344CB8AC3E}">
        <p14:creationId xmlns:p14="http://schemas.microsoft.com/office/powerpoint/2010/main" val="2367622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91000"/>
          </a:xfrm>
        </p:spPr>
        <p:txBody>
          <a:bodyPr/>
          <a:lstStyle/>
          <a:p>
            <a:pPr>
              <a:spcBef>
                <a:spcPts val="0"/>
              </a:spcBef>
              <a:spcAft>
                <a:spcPts val="1200"/>
              </a:spcAft>
              <a:buFont typeface="Courier New"/>
              <a:buChar char="o"/>
              <a:defRPr/>
            </a:pPr>
            <a:r>
              <a:rPr lang="en-US" dirty="0"/>
              <a:t>Appears after the title</a:t>
            </a:r>
            <a:r>
              <a:rPr lang="en-US" dirty="0" smtClean="0"/>
              <a:t>.</a:t>
            </a:r>
            <a:endParaRPr lang="en-US" dirty="0"/>
          </a:p>
          <a:p>
            <a:pPr>
              <a:spcBef>
                <a:spcPts val="0"/>
              </a:spcBef>
              <a:spcAft>
                <a:spcPts val="1200"/>
              </a:spcAft>
              <a:buFont typeface="Courier New"/>
              <a:buChar char="o"/>
              <a:defRPr/>
            </a:pPr>
            <a:r>
              <a:rPr lang="en-US" dirty="0"/>
              <a:t>Is a brief statement explaining </a:t>
            </a:r>
            <a:r>
              <a:rPr lang="en-US" i="1" dirty="0"/>
              <a:t>why this </a:t>
            </a:r>
            <a:r>
              <a:rPr lang="en-US" dirty="0"/>
              <a:t>and </a:t>
            </a:r>
            <a:r>
              <a:rPr lang="en-US" i="1" dirty="0"/>
              <a:t>why now</a:t>
            </a:r>
            <a:r>
              <a:rPr lang="en-US" dirty="0"/>
              <a:t>? Not usually more than three or four lines. </a:t>
            </a:r>
            <a:endParaRPr lang="en-US" dirty="0" smtClean="0"/>
          </a:p>
          <a:p>
            <a:pPr>
              <a:spcBef>
                <a:spcPts val="0"/>
              </a:spcBef>
              <a:spcAft>
                <a:spcPts val="1200"/>
              </a:spcAft>
              <a:buFont typeface="Courier New"/>
              <a:buChar char="o"/>
              <a:defRPr/>
            </a:pPr>
            <a:r>
              <a:rPr lang="en-US" dirty="0" smtClean="0"/>
              <a:t>May be in question form.</a:t>
            </a:r>
            <a:endParaRPr lang="en-US" dirty="0"/>
          </a:p>
          <a:p>
            <a:pPr>
              <a:spcBef>
                <a:spcPts val="0"/>
              </a:spcBef>
              <a:spcAft>
                <a:spcPts val="1200"/>
              </a:spcAft>
              <a:buFont typeface="Courier New"/>
              <a:buChar char="o"/>
              <a:defRPr/>
            </a:pPr>
            <a:r>
              <a:rPr lang="en-US" dirty="0">
                <a:solidFill>
                  <a:srgbClr val="000000"/>
                </a:solidFill>
              </a:rPr>
              <a:t>Avoids being a call for </a:t>
            </a:r>
            <a:r>
              <a:rPr lang="en-US" dirty="0" smtClean="0">
                <a:solidFill>
                  <a:srgbClr val="000000"/>
                </a:solidFill>
              </a:rPr>
              <a:t>action.</a:t>
            </a:r>
          </a:p>
          <a:p>
            <a:pPr>
              <a:spcBef>
                <a:spcPts val="0"/>
              </a:spcBef>
              <a:spcAft>
                <a:spcPts val="1200"/>
              </a:spcAft>
              <a:buFont typeface="Courier New"/>
              <a:buChar char="o"/>
              <a:defRPr/>
            </a:pPr>
            <a:r>
              <a:rPr lang="en-US" dirty="0">
                <a:solidFill>
                  <a:srgbClr val="000000"/>
                </a:solidFill>
              </a:rPr>
              <a:t>A</a:t>
            </a:r>
            <a:r>
              <a:rPr lang="en-US" dirty="0" smtClean="0">
                <a:solidFill>
                  <a:srgbClr val="000000"/>
                </a:solidFill>
              </a:rPr>
              <a:t>voids </a:t>
            </a:r>
            <a:r>
              <a:rPr lang="en-US" dirty="0"/>
              <a:t>words that express an opinion such as </a:t>
            </a:r>
            <a:r>
              <a:rPr lang="en-US" i="1" dirty="0"/>
              <a:t>inadequate</a:t>
            </a:r>
            <a:r>
              <a:rPr lang="en-US" dirty="0"/>
              <a:t> and </a:t>
            </a:r>
            <a:r>
              <a:rPr lang="en-US" i="1" dirty="0"/>
              <a:t>insufficient</a:t>
            </a:r>
            <a:r>
              <a:rPr lang="en-US" dirty="0"/>
              <a:t>. </a:t>
            </a:r>
          </a:p>
          <a:p>
            <a:pPr marL="0" indent="0">
              <a:spcBef>
                <a:spcPts val="0"/>
              </a:spcBef>
              <a:spcAft>
                <a:spcPts val="1200"/>
              </a:spcAft>
              <a:defRPr/>
            </a:pPr>
            <a:endParaRPr lang="en-US" dirty="0"/>
          </a:p>
          <a:p>
            <a:pPr>
              <a:spcBef>
                <a:spcPts val="0"/>
              </a:spcBef>
              <a:spcAft>
                <a:spcPts val="1200"/>
              </a:spcAft>
              <a:buFont typeface="Courier New"/>
              <a:buChar char="o"/>
            </a:pPr>
            <a:endParaRPr lang="en-US" dirty="0"/>
          </a:p>
        </p:txBody>
      </p:sp>
      <p:sp>
        <p:nvSpPr>
          <p:cNvPr id="3" name="Content Placeholder 2"/>
          <p:cNvSpPr>
            <a:spLocks noGrp="1"/>
          </p:cNvSpPr>
          <p:nvPr>
            <p:ph idx="11"/>
          </p:nvPr>
        </p:nvSpPr>
        <p:spPr/>
        <p:txBody>
          <a:bodyPr/>
          <a:lstStyle/>
          <a:p>
            <a:r>
              <a:rPr lang="en-US" dirty="0" smtClean="0"/>
              <a:t>PARTS OF A BRIEFING NOTE: THE ISSUE STATEMENT</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17</a:t>
            </a:fld>
            <a:endParaRPr lang="en-CA"/>
          </a:p>
        </p:txBody>
      </p:sp>
    </p:spTree>
    <p:extLst>
      <p:ext uri="{BB962C8B-B14F-4D97-AF65-F5344CB8AC3E}">
        <p14:creationId xmlns:p14="http://schemas.microsoft.com/office/powerpoint/2010/main" val="42006370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spcAft>
                <a:spcPts val="1200"/>
              </a:spcAft>
              <a:buFont typeface="Courier New"/>
              <a:buChar char="o"/>
            </a:pPr>
            <a:r>
              <a:rPr lang="en-US" altLang="en-US" dirty="0" smtClean="0">
                <a:ea typeface="MS PGothic" charset="-128"/>
              </a:rPr>
              <a:t>Questions </a:t>
            </a:r>
            <a:r>
              <a:rPr lang="en-US" altLang="en-US" dirty="0">
                <a:ea typeface="MS PGothic" charset="-128"/>
              </a:rPr>
              <a:t>are expected at council after a misleading report was published in the Huffington Post on September </a:t>
            </a:r>
            <a:r>
              <a:rPr lang="en-US" altLang="en-US" dirty="0" smtClean="0">
                <a:ea typeface="MS PGothic" charset="-128"/>
              </a:rPr>
              <a:t>13, 2016, </a:t>
            </a:r>
            <a:r>
              <a:rPr lang="en-US" altLang="en-US" dirty="0">
                <a:ea typeface="MS PGothic" charset="-128"/>
              </a:rPr>
              <a:t>claiming that among medium-sized cities Saskatoon has the highest property taxes in </a:t>
            </a:r>
            <a:r>
              <a:rPr lang="en-US" altLang="en-US" dirty="0" smtClean="0">
                <a:ea typeface="MS PGothic" charset="-128"/>
              </a:rPr>
              <a:t>Canada. </a:t>
            </a:r>
          </a:p>
          <a:p>
            <a:pPr marL="342000" indent="-342000">
              <a:spcBef>
                <a:spcPts val="0"/>
              </a:spcBef>
              <a:spcAft>
                <a:spcPts val="1200"/>
              </a:spcAft>
              <a:buFont typeface="Courier New"/>
              <a:buChar char="o"/>
            </a:pPr>
            <a:r>
              <a:rPr lang="en-US" altLang="en-US" dirty="0" smtClean="0">
                <a:ea typeface="MS PGothic" charset="-128"/>
              </a:rPr>
              <a:t>Should </a:t>
            </a:r>
            <a:r>
              <a:rPr lang="en-US" altLang="en-US" dirty="0">
                <a:ea typeface="MS PGothic" charset="-128"/>
              </a:rPr>
              <a:t>the government </a:t>
            </a:r>
            <a:r>
              <a:rPr lang="en-US" altLang="en-US" dirty="0" smtClean="0">
                <a:ea typeface="MS PGothic" charset="-128"/>
              </a:rPr>
              <a:t>accept </a:t>
            </a:r>
            <a:r>
              <a:rPr lang="en-US" altLang="en-US" dirty="0">
                <a:ea typeface="MS PGothic" charset="-128"/>
              </a:rPr>
              <a:t>the Saskatchewan Wildlife Federation’s proposal to take over responsibility for the province’s fish hatchery? The change of responsibility would include transfer of staff and programs of the Fish and Wildlife Development Fund. </a:t>
            </a:r>
            <a:endParaRPr lang="en-US" dirty="0"/>
          </a:p>
          <a:p>
            <a:pPr marL="342000" indent="-342000">
              <a:spcBef>
                <a:spcPts val="0"/>
              </a:spcBef>
              <a:spcAft>
                <a:spcPts val="1200"/>
              </a:spcAft>
              <a:buFont typeface="Courier New"/>
              <a:buChar char="o"/>
            </a:pPr>
            <a:endParaRPr lang="en-US" dirty="0"/>
          </a:p>
        </p:txBody>
      </p:sp>
      <p:sp>
        <p:nvSpPr>
          <p:cNvPr id="3" name="Content Placeholder 2"/>
          <p:cNvSpPr>
            <a:spLocks noGrp="1"/>
          </p:cNvSpPr>
          <p:nvPr>
            <p:ph idx="11"/>
          </p:nvPr>
        </p:nvSpPr>
        <p:spPr/>
        <p:txBody>
          <a:bodyPr/>
          <a:lstStyle/>
          <a:p>
            <a:r>
              <a:rPr lang="en-US" dirty="0" smtClean="0"/>
              <a:t>EXAMPLES OF ISSUE STATEMENTS</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18</a:t>
            </a:fld>
            <a:endParaRPr lang="en-CA"/>
          </a:p>
        </p:txBody>
      </p:sp>
    </p:spTree>
    <p:extLst>
      <p:ext uri="{BB962C8B-B14F-4D97-AF65-F5344CB8AC3E}">
        <p14:creationId xmlns:p14="http://schemas.microsoft.com/office/powerpoint/2010/main" val="34155926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19</a:t>
            </a:fld>
            <a:endParaRPr lang="en-CA"/>
          </a:p>
        </p:txBody>
      </p:sp>
      <p:graphicFrame>
        <p:nvGraphicFramePr>
          <p:cNvPr id="9" name="Content Placeholder 5"/>
          <p:cNvGraphicFramePr>
            <a:graphicFrameLocks noGrp="1"/>
          </p:cNvGraphicFramePr>
          <p:nvPr>
            <p:ph idx="1"/>
            <p:extLst>
              <p:ext uri="{D42A27DB-BD31-4B8C-83A1-F6EECF244321}">
                <p14:modId xmlns:p14="http://schemas.microsoft.com/office/powerpoint/2010/main" val="606486530"/>
              </p:ext>
            </p:extLst>
          </p:nvPr>
        </p:nvGraphicFramePr>
        <p:xfrm>
          <a:off x="457200" y="1752600"/>
          <a:ext cx="8229600" cy="4191000"/>
        </p:xfrm>
        <a:graphic>
          <a:graphicData uri="http://schemas.openxmlformats.org/drawingml/2006/table">
            <a:tbl>
              <a:tblPr firstRow="1" bandRow="1">
                <a:tableStyleId>{5C22544A-7EE6-4342-B048-85BDC9FD1C3A}</a:tableStyleId>
              </a:tblPr>
              <a:tblGrid>
                <a:gridCol w="8229600"/>
              </a:tblGrid>
              <a:tr h="4191000">
                <a:tc>
                  <a:txBody>
                    <a:bodyPr/>
                    <a:lstStyle/>
                    <a:p>
                      <a:pPr algn="ctr"/>
                      <a:endParaRPr lang="en-US" sz="2400" dirty="0" smtClean="0"/>
                    </a:p>
                    <a:p>
                      <a:pPr algn="ctr"/>
                      <a:endParaRPr lang="en-US" sz="2400" dirty="0" smtClean="0"/>
                    </a:p>
                    <a:p>
                      <a:pPr algn="ctr"/>
                      <a:endParaRPr lang="en-US" sz="2400" dirty="0" smtClean="0"/>
                    </a:p>
                    <a:p>
                      <a:pPr algn="ctr"/>
                      <a:endParaRPr lang="en-US" sz="2400" dirty="0" smtClean="0"/>
                    </a:p>
                    <a:p>
                      <a:pPr algn="ctr"/>
                      <a:r>
                        <a:rPr lang="en-US" sz="2400" dirty="0" smtClean="0"/>
                        <a:t>ACTIVITY</a:t>
                      </a:r>
                      <a:r>
                        <a:rPr lang="en-US" sz="2400" baseline="0" dirty="0" smtClean="0"/>
                        <a:t> TWO: CRITIQUING </a:t>
                      </a:r>
                    </a:p>
                    <a:p>
                      <a:pPr algn="ctr"/>
                      <a:r>
                        <a:rPr lang="en-US" sz="2400" baseline="0" dirty="0" smtClean="0"/>
                        <a:t>AND REVISING AN ISSUE STATEMENT </a:t>
                      </a:r>
                      <a:endParaRPr lang="en-US" sz="2400" dirty="0"/>
                    </a:p>
                  </a:txBody>
                  <a:tcPr>
                    <a:solidFill>
                      <a:srgbClr val="553447"/>
                    </a:solidFill>
                  </a:tcPr>
                </a:tc>
              </a:tr>
            </a:tbl>
          </a:graphicData>
        </a:graphic>
      </p:graphicFrame>
    </p:spTree>
    <p:extLst>
      <p:ext uri="{BB962C8B-B14F-4D97-AF65-F5344CB8AC3E}">
        <p14:creationId xmlns:p14="http://schemas.microsoft.com/office/powerpoint/2010/main" val="1471595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Content Placeholder 1"/>
          <p:cNvSpPr>
            <a:spLocks noGrp="1"/>
          </p:cNvSpPr>
          <p:nvPr>
            <p:ph idx="1"/>
          </p:nvPr>
        </p:nvSpPr>
        <p:spPr bwMode="auto">
          <a:noFill/>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spcBef>
                <a:spcPct val="0"/>
              </a:spcBef>
              <a:spcAft>
                <a:spcPts val="1200"/>
              </a:spcAft>
            </a:pPr>
            <a:r>
              <a:rPr lang="en-US" altLang="en-US" dirty="0">
                <a:ea typeface="ＭＳ Ｐゴシック" charset="-128"/>
              </a:rPr>
              <a:t>By the end of </a:t>
            </a:r>
            <a:r>
              <a:rPr lang="en-US" altLang="en-US" dirty="0" smtClean="0">
                <a:ea typeface="ＭＳ Ｐゴシック" charset="-128"/>
              </a:rPr>
              <a:t>this workshop, </a:t>
            </a:r>
            <a:r>
              <a:rPr lang="en-US" altLang="en-US" dirty="0">
                <a:ea typeface="ＭＳ Ｐゴシック" charset="-128"/>
              </a:rPr>
              <a:t>you should be able to</a:t>
            </a:r>
            <a:r>
              <a:rPr lang="en-US" altLang="en-US" dirty="0" smtClean="0">
                <a:ea typeface="ＭＳ Ｐゴシック" charset="-128"/>
              </a:rPr>
              <a:t>:</a:t>
            </a:r>
            <a:endParaRPr lang="en-US" altLang="en-US" b="1" dirty="0">
              <a:solidFill>
                <a:srgbClr val="4E2C2B"/>
              </a:solidFill>
              <a:ea typeface="ＭＳ Ｐゴシック" charset="-128"/>
            </a:endParaRPr>
          </a:p>
          <a:p>
            <a:pPr>
              <a:spcBef>
                <a:spcPct val="0"/>
              </a:spcBef>
              <a:spcAft>
                <a:spcPts val="1200"/>
              </a:spcAft>
              <a:buFont typeface="Courier New" charset="0"/>
              <a:buChar char="o"/>
            </a:pPr>
            <a:r>
              <a:rPr lang="en-US" altLang="en-US" dirty="0" smtClean="0">
                <a:ea typeface="ＭＳ Ｐゴシック" charset="-128"/>
              </a:rPr>
              <a:t>Write a clear, concise, precise, reliable and consistent briefing note for a government official. </a:t>
            </a:r>
          </a:p>
          <a:p>
            <a:pPr>
              <a:spcBef>
                <a:spcPct val="0"/>
              </a:spcBef>
              <a:spcAft>
                <a:spcPts val="1200"/>
              </a:spcAft>
              <a:buFont typeface="Courier New" charset="0"/>
              <a:buChar char="o"/>
            </a:pPr>
            <a:r>
              <a:rPr lang="en-US" altLang="en-US" dirty="0" smtClean="0">
                <a:ea typeface="ＭＳ Ｐゴシック" charset="-128"/>
              </a:rPr>
              <a:t>Write a briefing note that is strategic and meets the needs of the reader. </a:t>
            </a:r>
          </a:p>
          <a:p>
            <a:pPr>
              <a:spcBef>
                <a:spcPct val="0"/>
              </a:spcBef>
              <a:spcAft>
                <a:spcPts val="1200"/>
              </a:spcAft>
              <a:buFont typeface="Courier New" charset="0"/>
              <a:buChar char="o"/>
            </a:pPr>
            <a:r>
              <a:rPr lang="en-US" altLang="en-US" dirty="0" smtClean="0">
                <a:ea typeface="ＭＳ Ｐゴシック" charset="-128"/>
              </a:rPr>
              <a:t>Understand the different types of briefing notes and how their purpose differs. </a:t>
            </a:r>
          </a:p>
        </p:txBody>
      </p:sp>
      <p:sp>
        <p:nvSpPr>
          <p:cNvPr id="14338" name="Content Placeholder 2"/>
          <p:cNvSpPr>
            <a:spLocks noGrp="1"/>
          </p:cNvSpPr>
          <p:nvPr>
            <p:ph idx="11"/>
          </p:nvPr>
        </p:nvSpPr>
        <p:spPr bwMode="auto">
          <a:xfrm>
            <a:off x="457200" y="1198563"/>
            <a:ext cx="8229600" cy="477837"/>
          </a:xfrm>
          <a:noFill/>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solidFill>
                  <a:srgbClr val="77933C"/>
                </a:solidFill>
                <a:ea typeface="ＭＳ Ｐゴシック" charset="-128"/>
              </a:rPr>
              <a:t>WORKSHOP LEARNING </a:t>
            </a:r>
            <a:r>
              <a:rPr lang="en-US" altLang="en-US" dirty="0" smtClean="0">
                <a:solidFill>
                  <a:srgbClr val="77933C"/>
                </a:solidFill>
                <a:ea typeface="ＭＳ Ｐゴシック" charset="-128"/>
              </a:rPr>
              <a:t>OUTCOMES</a:t>
            </a:r>
            <a:endParaRPr lang="en-US" altLang="en-US" dirty="0">
              <a:solidFill>
                <a:srgbClr val="77933C"/>
              </a:solidFill>
              <a:ea typeface="ＭＳ Ｐゴシック" charset="-128"/>
            </a:endParaRPr>
          </a:p>
        </p:txBody>
      </p:sp>
      <p:sp>
        <p:nvSpPr>
          <p:cNvPr id="14339" name="Title 3"/>
          <p:cNvSpPr>
            <a:spLocks noGrp="1"/>
          </p:cNvSpPr>
          <p:nvPr>
            <p:ph type="title"/>
          </p:nvPr>
        </p:nvSpPr>
        <p:spPr bwMode="auto">
          <a:noFill/>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ea typeface="ＭＳ Ｐゴシック" charset="-128"/>
              </a:rPr>
              <a:t>JSGS PROFESSIONAL WORKSHOP SERIES </a:t>
            </a:r>
            <a:endParaRPr lang="en-US" dirty="0">
              <a:latin typeface="Calibri" charset="0"/>
            </a:endParaRPr>
          </a:p>
        </p:txBody>
      </p:sp>
      <p:sp>
        <p:nvSpPr>
          <p:cNvPr id="14340" name="Slide Number Placeholder 1"/>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69071AA-04C2-F44E-BC7D-1EEE93EE8435}" type="slidenum">
              <a:rPr lang="en-CA" sz="1800"/>
              <a:pPr eaLnBrk="1" hangingPunct="1"/>
              <a:t>2</a:t>
            </a:fld>
            <a:endParaRPr lang="en-CA" sz="18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spcAft>
                <a:spcPts val="1200"/>
              </a:spcAft>
              <a:buFont typeface="Courier New"/>
              <a:buChar char="o"/>
            </a:pPr>
            <a:r>
              <a:rPr lang="en-US" altLang="en-US" dirty="0">
                <a:ea typeface="ＭＳ Ｐゴシック" charset="-128"/>
              </a:rPr>
              <a:t>Provides a chronology of events, agreements or legislation, usually in point form; often organized by date.</a:t>
            </a:r>
          </a:p>
          <a:p>
            <a:pPr>
              <a:spcBef>
                <a:spcPts val="0"/>
              </a:spcBef>
              <a:spcAft>
                <a:spcPts val="1200"/>
              </a:spcAft>
              <a:buFont typeface="Courier New"/>
              <a:buChar char="o"/>
            </a:pPr>
            <a:r>
              <a:rPr lang="en-US" altLang="en-US" dirty="0">
                <a:ea typeface="ＭＳ Ｐゴシック" charset="-128"/>
              </a:rPr>
              <a:t>Outlines facts and/or policies on the issue.</a:t>
            </a:r>
          </a:p>
          <a:p>
            <a:pPr>
              <a:spcBef>
                <a:spcPts val="0"/>
              </a:spcBef>
              <a:spcAft>
                <a:spcPts val="1200"/>
              </a:spcAft>
              <a:buFont typeface="Courier New"/>
              <a:buChar char="o"/>
            </a:pPr>
            <a:r>
              <a:rPr lang="en-US" altLang="en-US" dirty="0">
                <a:ea typeface="ＭＳ Ｐゴシック" charset="-128"/>
              </a:rPr>
              <a:t>Indicates when the issue was last reviewed and subsequent actions.</a:t>
            </a:r>
          </a:p>
          <a:p>
            <a:pPr>
              <a:spcBef>
                <a:spcPts val="0"/>
              </a:spcBef>
              <a:spcAft>
                <a:spcPts val="1200"/>
              </a:spcAft>
              <a:buFont typeface="Courier New"/>
              <a:buChar char="o"/>
            </a:pPr>
            <a:r>
              <a:rPr lang="en-US" altLang="en-US" dirty="0">
                <a:ea typeface="ＭＳ Ｐゴシック" charset="-128"/>
              </a:rPr>
              <a:t>Gives </a:t>
            </a:r>
            <a:r>
              <a:rPr lang="en-US" altLang="en-US" dirty="0">
                <a:solidFill>
                  <a:srgbClr val="000000"/>
                </a:solidFill>
                <a:ea typeface="ＭＳ Ｐゴシック" charset="-128"/>
              </a:rPr>
              <a:t>positions</a:t>
            </a:r>
            <a:r>
              <a:rPr lang="en-US" altLang="en-US" dirty="0">
                <a:ea typeface="ＭＳ Ｐゴシック" charset="-128"/>
              </a:rPr>
              <a:t> of participants, jurisdictions, stakeholders and agencies.</a:t>
            </a:r>
          </a:p>
          <a:p>
            <a:pPr>
              <a:spcBef>
                <a:spcPts val="0"/>
              </a:spcBef>
              <a:spcAft>
                <a:spcPts val="1200"/>
              </a:spcAft>
              <a:buFont typeface="Courier New"/>
              <a:buChar char="o"/>
            </a:pPr>
            <a:r>
              <a:rPr lang="en-US" altLang="en-US" dirty="0">
                <a:ea typeface="ＭＳ Ｐゴシック" charset="-128"/>
              </a:rPr>
              <a:t>May provide examples of similar events and their outcome(s) in the same or other jurisdictions</a:t>
            </a:r>
            <a:r>
              <a:rPr lang="en-US" altLang="en-US" dirty="0" smtClean="0">
                <a:ea typeface="ＭＳ Ｐゴシック" charset="-128"/>
              </a:rPr>
              <a:t>.</a:t>
            </a:r>
            <a:endParaRPr lang="en-US" altLang="en-US" dirty="0">
              <a:ea typeface="ＭＳ Ｐゴシック" charset="-128"/>
            </a:endParaRPr>
          </a:p>
        </p:txBody>
      </p:sp>
      <p:sp>
        <p:nvSpPr>
          <p:cNvPr id="3" name="Content Placeholder 2"/>
          <p:cNvSpPr>
            <a:spLocks noGrp="1"/>
          </p:cNvSpPr>
          <p:nvPr>
            <p:ph idx="11"/>
          </p:nvPr>
        </p:nvSpPr>
        <p:spPr/>
        <p:txBody>
          <a:bodyPr/>
          <a:lstStyle/>
          <a:p>
            <a:r>
              <a:rPr lang="en-US" dirty="0" smtClean="0"/>
              <a:t>PARTS OF A BRIEFING NOTE: BACKGROUND</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20</a:t>
            </a:fld>
            <a:endParaRPr lang="en-CA"/>
          </a:p>
        </p:txBody>
      </p:sp>
    </p:spTree>
    <p:extLst>
      <p:ext uri="{BB962C8B-B14F-4D97-AF65-F5344CB8AC3E}">
        <p14:creationId xmlns:p14="http://schemas.microsoft.com/office/powerpoint/2010/main" val="37312205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686800" cy="4267200"/>
          </a:xfrm>
        </p:spPr>
        <p:txBody>
          <a:bodyPr/>
          <a:lstStyle/>
          <a:p>
            <a:pPr>
              <a:spcBef>
                <a:spcPts val="0"/>
              </a:spcBef>
              <a:spcAft>
                <a:spcPts val="1200"/>
              </a:spcAft>
            </a:pPr>
            <a:r>
              <a:rPr lang="en-US" altLang="en-US" i="1" dirty="0">
                <a:ea typeface="MS PGothic" charset="-128"/>
              </a:rPr>
              <a:t>From a British Columbia BN on the partition of non-pine forest. </a:t>
            </a:r>
          </a:p>
          <a:p>
            <a:pPr marL="914400" indent="-457200">
              <a:spcBef>
                <a:spcPts val="0"/>
              </a:spcBef>
              <a:spcAft>
                <a:spcPts val="1200"/>
              </a:spcAft>
              <a:buFont typeface="Courier New"/>
              <a:buChar char="o"/>
            </a:pPr>
            <a:r>
              <a:rPr lang="en-US" altLang="en-US" dirty="0">
                <a:ea typeface="MS PGothic" charset="-128"/>
              </a:rPr>
              <a:t>The allowable annual cut (AAC) for the </a:t>
            </a:r>
            <a:r>
              <a:rPr lang="en-US" altLang="en-US" dirty="0" err="1">
                <a:ea typeface="MS PGothic" charset="-128"/>
              </a:rPr>
              <a:t>Morice</a:t>
            </a:r>
            <a:r>
              <a:rPr lang="en-US" altLang="en-US" dirty="0">
                <a:ea typeface="MS PGothic" charset="-128"/>
              </a:rPr>
              <a:t> Timber Supply Area (TSA) is 2 165 000 m³/year. This cut includes a non-pine species partition of 550 000 m³/year. This AAC has been in effect since February 1, 2008. </a:t>
            </a:r>
          </a:p>
          <a:p>
            <a:pPr marL="914400" indent="-457200">
              <a:spcBef>
                <a:spcPts val="0"/>
              </a:spcBef>
              <a:spcAft>
                <a:spcPts val="1200"/>
              </a:spcAft>
              <a:buFont typeface="Courier New"/>
              <a:buChar char="o"/>
            </a:pPr>
            <a:r>
              <a:rPr lang="en-US" altLang="en-US" dirty="0">
                <a:ea typeface="MS PGothic" charset="-128"/>
              </a:rPr>
              <a:t>The Chief Forester included the 550 000 m³/year non-pine AAC partition in his AAC decision to protect the mid-term timber supply and the non-pine profile. </a:t>
            </a:r>
          </a:p>
          <a:p>
            <a:pPr marL="914400" indent="-457200">
              <a:spcBef>
                <a:spcPts val="0"/>
              </a:spcBef>
              <a:spcAft>
                <a:spcPts val="1200"/>
              </a:spcAft>
              <a:buFont typeface="Courier New"/>
              <a:buChar char="o"/>
            </a:pPr>
            <a:r>
              <a:rPr lang="en-US" altLang="en-US" dirty="0">
                <a:ea typeface="MS PGothic" charset="-128"/>
              </a:rPr>
              <a:t>The AAC partition has been overharvested by about 928 000 m³. </a:t>
            </a:r>
          </a:p>
          <a:p>
            <a:pPr marL="914400" indent="-457200">
              <a:spcBef>
                <a:spcPts val="0"/>
              </a:spcBef>
              <a:spcAft>
                <a:spcPts val="1200"/>
              </a:spcAft>
              <a:buFont typeface="Courier New"/>
              <a:buChar char="o"/>
            </a:pPr>
            <a:r>
              <a:rPr lang="en-US" altLang="en-US" dirty="0">
                <a:ea typeface="MS PGothic" charset="-128"/>
              </a:rPr>
              <a:t>There are two major forest tenure holders: </a:t>
            </a:r>
            <a:r>
              <a:rPr lang="en-US" altLang="en-US" dirty="0" err="1">
                <a:ea typeface="MS PGothic" charset="-128"/>
              </a:rPr>
              <a:t>Morice</a:t>
            </a:r>
            <a:r>
              <a:rPr lang="en-US" altLang="en-US" dirty="0">
                <a:ea typeface="MS PGothic" charset="-128"/>
              </a:rPr>
              <a:t> TSA and Canfor. </a:t>
            </a:r>
          </a:p>
          <a:p>
            <a:pPr marL="914400" indent="-457200">
              <a:spcBef>
                <a:spcPts val="0"/>
              </a:spcBef>
              <a:spcAft>
                <a:spcPts val="1200"/>
              </a:spcAft>
              <a:buFont typeface="Courier New"/>
              <a:buChar char="o"/>
            </a:pPr>
            <a:r>
              <a:rPr lang="en-US" altLang="en-US" dirty="0">
                <a:ea typeface="MS PGothic" charset="-128"/>
              </a:rPr>
              <a:t>Canfor has overharvested its share of the existing AAC partition (i.e. non-pine mid-term timber supply)</a:t>
            </a:r>
            <a:r>
              <a:rPr lang="en-US" altLang="en-US" dirty="0" smtClean="0">
                <a:ea typeface="MS PGothic" charset="-128"/>
              </a:rPr>
              <a:t>.</a:t>
            </a:r>
            <a:endParaRPr lang="en-US" altLang="en-US" baseline="30000" dirty="0" smtClean="0">
              <a:ea typeface="MS PGothic" charset="-128"/>
            </a:endParaRPr>
          </a:p>
          <a:p>
            <a:r>
              <a:rPr lang="en-US" altLang="en-US" baseline="30000" dirty="0">
                <a:ea typeface="MS PGothic" charset="-128"/>
              </a:rPr>
              <a:t>3</a:t>
            </a:r>
          </a:p>
        </p:txBody>
      </p:sp>
      <p:sp>
        <p:nvSpPr>
          <p:cNvPr id="3" name="Content Placeholder 2"/>
          <p:cNvSpPr>
            <a:spLocks noGrp="1"/>
          </p:cNvSpPr>
          <p:nvPr>
            <p:ph idx="11"/>
          </p:nvPr>
        </p:nvSpPr>
        <p:spPr/>
        <p:txBody>
          <a:bodyPr/>
          <a:lstStyle/>
          <a:p>
            <a:r>
              <a:rPr lang="en-US" dirty="0" smtClean="0"/>
              <a:t>EXAMPLE OF A BACKGROUND SECTION</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21</a:t>
            </a:fld>
            <a:endParaRPr lang="en-CA"/>
          </a:p>
        </p:txBody>
      </p:sp>
    </p:spTree>
    <p:extLst>
      <p:ext uri="{BB962C8B-B14F-4D97-AF65-F5344CB8AC3E}">
        <p14:creationId xmlns:p14="http://schemas.microsoft.com/office/powerpoint/2010/main" val="18876763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spcAft>
                <a:spcPts val="1200"/>
              </a:spcAft>
              <a:buFont typeface="Courier New"/>
              <a:buChar char="o"/>
            </a:pPr>
            <a:r>
              <a:rPr lang="en-US" altLang="en-US" dirty="0">
                <a:ea typeface="MS PGothic" charset="-128"/>
              </a:rPr>
              <a:t>Outlines what is happening with the situation, issue, case, agreement, policy or legislation </a:t>
            </a:r>
            <a:r>
              <a:rPr lang="en-US" altLang="en-US" i="1" dirty="0" smtClean="0">
                <a:ea typeface="MS PGothic" charset="-128"/>
              </a:rPr>
              <a:t>right </a:t>
            </a:r>
            <a:r>
              <a:rPr lang="en-US" altLang="en-US" i="1" dirty="0">
                <a:ea typeface="MS PGothic" charset="-128"/>
              </a:rPr>
              <a:t>now</a:t>
            </a:r>
            <a:r>
              <a:rPr lang="en-US" altLang="en-US" i="1" dirty="0" smtClean="0">
                <a:ea typeface="MS PGothic" charset="-128"/>
              </a:rPr>
              <a:t>.</a:t>
            </a:r>
            <a:endParaRPr lang="en-US" altLang="en-US" i="1" dirty="0">
              <a:ea typeface="MS PGothic" charset="-128"/>
            </a:endParaRPr>
          </a:p>
          <a:p>
            <a:pPr>
              <a:spcBef>
                <a:spcPts val="0"/>
              </a:spcBef>
              <a:spcAft>
                <a:spcPts val="1200"/>
              </a:spcAft>
              <a:buFont typeface="Courier New"/>
              <a:buChar char="o"/>
            </a:pPr>
            <a:r>
              <a:rPr lang="en-US" altLang="en-US" dirty="0">
                <a:ea typeface="MS PGothic" charset="-128"/>
              </a:rPr>
              <a:t>Sometimes called “Current Situation.</a:t>
            </a:r>
            <a:r>
              <a:rPr lang="en-US" altLang="en-US" dirty="0" smtClean="0">
                <a:ea typeface="MS PGothic" charset="-128"/>
              </a:rPr>
              <a:t>”</a:t>
            </a:r>
            <a:endParaRPr lang="en-US" altLang="ja-JP" dirty="0">
              <a:ea typeface="MS PGothic" charset="-128"/>
            </a:endParaRPr>
          </a:p>
        </p:txBody>
      </p:sp>
      <p:sp>
        <p:nvSpPr>
          <p:cNvPr id="3" name="Content Placeholder 2"/>
          <p:cNvSpPr>
            <a:spLocks noGrp="1"/>
          </p:cNvSpPr>
          <p:nvPr>
            <p:ph idx="11"/>
          </p:nvPr>
        </p:nvSpPr>
        <p:spPr/>
        <p:txBody>
          <a:bodyPr/>
          <a:lstStyle/>
          <a:p>
            <a:r>
              <a:rPr lang="en-US" dirty="0" smtClean="0"/>
              <a:t>CURRENT STATUS SECTION</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22</a:t>
            </a:fld>
            <a:endParaRPr lang="en-CA"/>
          </a:p>
        </p:txBody>
      </p:sp>
    </p:spTree>
    <p:extLst>
      <p:ext uri="{BB962C8B-B14F-4D97-AF65-F5344CB8AC3E}">
        <p14:creationId xmlns:p14="http://schemas.microsoft.com/office/powerpoint/2010/main" val="18293493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Bef>
                <a:spcPts val="0"/>
              </a:spcBef>
              <a:spcAft>
                <a:spcPts val="1200"/>
              </a:spcAft>
            </a:pPr>
            <a:r>
              <a:rPr lang="en-CA" altLang="en-US" dirty="0">
                <a:ea typeface="MS PGothic" charset="-128"/>
              </a:rPr>
              <a:t>On June 12, the Standing Committee on Human Resources Development and the Status of Persons with Disabilities is tabling its report, </a:t>
            </a:r>
            <a:r>
              <a:rPr lang="en-CA" altLang="en-US" i="1" dirty="0">
                <a:ea typeface="MS PGothic" charset="-128"/>
              </a:rPr>
              <a:t>Raising Adult Literacy Skills: The Need For A Pan-Canadian Response.</a:t>
            </a:r>
            <a:r>
              <a:rPr lang="en-CA" altLang="en-US" dirty="0">
                <a:ea typeface="MS PGothic" charset="-128"/>
              </a:rPr>
              <a:t> The Opposition and media will likely focus on three findings from the report: </a:t>
            </a:r>
          </a:p>
          <a:p>
            <a:pPr marL="914400" indent="-457200">
              <a:spcBef>
                <a:spcPts val="0"/>
              </a:spcBef>
              <a:spcAft>
                <a:spcPts val="1200"/>
              </a:spcAft>
              <a:buFont typeface="Courier New"/>
              <a:buChar char="o"/>
            </a:pPr>
            <a:r>
              <a:rPr lang="en-CA" altLang="en-US" dirty="0" smtClean="0">
                <a:ea typeface="MS PGothic" charset="-128"/>
              </a:rPr>
              <a:t>The </a:t>
            </a:r>
            <a:r>
              <a:rPr lang="en-CA" altLang="en-US" dirty="0">
                <a:ea typeface="MS PGothic" charset="-128"/>
              </a:rPr>
              <a:t>government is not doing enough or demonstrating leadership in addressing the national problem of illiteracy in Canada. </a:t>
            </a:r>
          </a:p>
          <a:p>
            <a:pPr marL="914400" indent="-457200">
              <a:spcBef>
                <a:spcPts val="0"/>
              </a:spcBef>
              <a:spcAft>
                <a:spcPts val="1200"/>
              </a:spcAft>
              <a:buFont typeface="Courier New"/>
              <a:buChar char="o"/>
            </a:pPr>
            <a:r>
              <a:rPr lang="en-CA" altLang="en-US" dirty="0" smtClean="0">
                <a:ea typeface="MS PGothic" charset="-128"/>
              </a:rPr>
              <a:t>The </a:t>
            </a:r>
            <a:r>
              <a:rPr lang="en-CA" altLang="en-US" dirty="0">
                <a:ea typeface="MS PGothic" charset="-128"/>
              </a:rPr>
              <a:t>social and economic costs of illiteracy are an estimated $10 billion annually, </a:t>
            </a:r>
            <a:r>
              <a:rPr lang="en-CA" altLang="en-US" dirty="0" smtClean="0">
                <a:ea typeface="MS PGothic" charset="-128"/>
              </a:rPr>
              <a:t>according </a:t>
            </a:r>
            <a:r>
              <a:rPr lang="en-CA" altLang="en-US" dirty="0">
                <a:ea typeface="MS PGothic" charset="-128"/>
              </a:rPr>
              <a:t>to the 1988 Canadian Business Task Force on Literacy. </a:t>
            </a:r>
          </a:p>
          <a:p>
            <a:pPr marL="914400" indent="-457200">
              <a:spcBef>
                <a:spcPts val="0"/>
              </a:spcBef>
              <a:spcAft>
                <a:spcPts val="1200"/>
              </a:spcAft>
              <a:buFont typeface="Courier New"/>
              <a:buChar char="o"/>
            </a:pPr>
            <a:r>
              <a:rPr lang="en-CA" altLang="en-US" dirty="0" smtClean="0">
                <a:ea typeface="MS PGothic" charset="-128"/>
              </a:rPr>
              <a:t>The </a:t>
            </a:r>
            <a:r>
              <a:rPr lang="en-CA" altLang="en-US" dirty="0">
                <a:ea typeface="MS PGothic" charset="-128"/>
              </a:rPr>
              <a:t>federal and provincial governments should develop a pan-Canadian accord on literacy and numeracy skills development. </a:t>
            </a:r>
            <a:endParaRPr lang="en-CA" altLang="en-US" sz="1800" dirty="0">
              <a:ea typeface="MS PGothic" charset="-128"/>
            </a:endParaRPr>
          </a:p>
          <a:p>
            <a:r>
              <a:rPr lang="en-US" baseline="30000" dirty="0"/>
              <a:t>4</a:t>
            </a:r>
          </a:p>
        </p:txBody>
      </p:sp>
      <p:sp>
        <p:nvSpPr>
          <p:cNvPr id="3" name="Content Placeholder 2"/>
          <p:cNvSpPr>
            <a:spLocks noGrp="1"/>
          </p:cNvSpPr>
          <p:nvPr>
            <p:ph idx="11"/>
          </p:nvPr>
        </p:nvSpPr>
        <p:spPr/>
        <p:txBody>
          <a:bodyPr/>
          <a:lstStyle/>
          <a:p>
            <a:r>
              <a:rPr lang="en-US" dirty="0" smtClean="0"/>
              <a:t>EXAMPLES OF A CURRENT STATUS SECTION</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23</a:t>
            </a:fld>
            <a:endParaRPr lang="en-CA"/>
          </a:p>
        </p:txBody>
      </p:sp>
    </p:spTree>
    <p:extLst>
      <p:ext uri="{BB962C8B-B14F-4D97-AF65-F5344CB8AC3E}">
        <p14:creationId xmlns:p14="http://schemas.microsoft.com/office/powerpoint/2010/main" val="915429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spcAft>
                <a:spcPts val="1200"/>
              </a:spcAft>
              <a:buFont typeface="Courier New"/>
              <a:buChar char="o"/>
            </a:pPr>
            <a:r>
              <a:rPr lang="en-US" altLang="en-US" dirty="0">
                <a:ea typeface="MS PGothic" charset="-128"/>
              </a:rPr>
              <a:t>Sometimes called </a:t>
            </a:r>
            <a:r>
              <a:rPr lang="en-US" altLang="ja-JP" dirty="0">
                <a:ea typeface="MS PGothic" charset="-128"/>
              </a:rPr>
              <a:t>“Analysis.</a:t>
            </a:r>
            <a:r>
              <a:rPr lang="en-US" altLang="ja-JP" dirty="0" smtClean="0">
                <a:ea typeface="MS PGothic" charset="-128"/>
              </a:rPr>
              <a:t>”</a:t>
            </a:r>
            <a:endParaRPr lang="en-US" altLang="en-US" dirty="0">
              <a:ea typeface="MS PGothic" charset="-128"/>
            </a:endParaRPr>
          </a:p>
          <a:p>
            <a:pPr>
              <a:spcBef>
                <a:spcPts val="0"/>
              </a:spcBef>
              <a:spcAft>
                <a:spcPts val="1200"/>
              </a:spcAft>
              <a:buFont typeface="Courier New"/>
              <a:buChar char="o"/>
            </a:pPr>
            <a:r>
              <a:rPr lang="en-US" altLang="en-US" dirty="0">
                <a:ea typeface="MS PGothic" charset="-128"/>
              </a:rPr>
              <a:t>Analyzes key political and financial considerations, risks and options. </a:t>
            </a:r>
          </a:p>
          <a:p>
            <a:pPr>
              <a:spcBef>
                <a:spcPts val="0"/>
              </a:spcBef>
              <a:spcAft>
                <a:spcPts val="1200"/>
              </a:spcAft>
              <a:buFont typeface="Courier New"/>
              <a:buChar char="o"/>
            </a:pPr>
            <a:r>
              <a:rPr lang="en-US" altLang="en-US" dirty="0">
                <a:ea typeface="MS PGothic" charset="-128"/>
              </a:rPr>
              <a:t>Indicates effects on primary and secondary actors</a:t>
            </a:r>
            <a:r>
              <a:rPr lang="en-US" altLang="en-US" dirty="0" smtClean="0">
                <a:ea typeface="MS PGothic" charset="-128"/>
              </a:rPr>
              <a:t>.</a:t>
            </a:r>
            <a:endParaRPr lang="en-US" altLang="en-US" dirty="0">
              <a:ea typeface="MS PGothic" charset="-128"/>
            </a:endParaRPr>
          </a:p>
          <a:p>
            <a:pPr>
              <a:spcBef>
                <a:spcPts val="0"/>
              </a:spcBef>
              <a:spcAft>
                <a:spcPts val="1200"/>
              </a:spcAft>
              <a:buFont typeface="Courier New"/>
              <a:buChar char="o"/>
            </a:pPr>
            <a:r>
              <a:rPr lang="en-US" altLang="en-US" dirty="0">
                <a:ea typeface="MS PGothic" charset="-128"/>
              </a:rPr>
              <a:t>Draws inferences </a:t>
            </a:r>
            <a:r>
              <a:rPr lang="en-US" altLang="en-US" dirty="0" smtClean="0">
                <a:ea typeface="MS PGothic" charset="-128"/>
              </a:rPr>
              <a:t>about </a:t>
            </a:r>
            <a:r>
              <a:rPr lang="en-US" altLang="en-US" dirty="0">
                <a:ea typeface="MS PGothic" charset="-128"/>
              </a:rPr>
              <a:t>the issue in an unbiased manner.</a:t>
            </a:r>
          </a:p>
          <a:p>
            <a:pPr marL="0" indent="0">
              <a:spcBef>
                <a:spcPts val="0"/>
              </a:spcBef>
              <a:spcAft>
                <a:spcPts val="1200"/>
              </a:spcAft>
            </a:pPr>
            <a:endParaRPr lang="en-US" dirty="0"/>
          </a:p>
        </p:txBody>
      </p:sp>
      <p:sp>
        <p:nvSpPr>
          <p:cNvPr id="3" name="Content Placeholder 2"/>
          <p:cNvSpPr>
            <a:spLocks noGrp="1"/>
          </p:cNvSpPr>
          <p:nvPr>
            <p:ph idx="11"/>
          </p:nvPr>
        </p:nvSpPr>
        <p:spPr/>
        <p:txBody>
          <a:bodyPr/>
          <a:lstStyle/>
          <a:p>
            <a:r>
              <a:rPr lang="en-US" dirty="0" smtClean="0"/>
              <a:t>THE DISCUSSION SECTION</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24</a:t>
            </a:fld>
            <a:endParaRPr lang="en-CA"/>
          </a:p>
        </p:txBody>
      </p:sp>
    </p:spTree>
    <p:extLst>
      <p:ext uri="{BB962C8B-B14F-4D97-AF65-F5344CB8AC3E}">
        <p14:creationId xmlns:p14="http://schemas.microsoft.com/office/powerpoint/2010/main" val="8798351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14800"/>
          </a:xfrm>
        </p:spPr>
        <p:txBody>
          <a:bodyPr/>
          <a:lstStyle/>
          <a:p>
            <a:pPr>
              <a:spcBef>
                <a:spcPts val="0"/>
              </a:spcBef>
              <a:spcAft>
                <a:spcPts val="1200"/>
              </a:spcAft>
              <a:buFont typeface="Courier New"/>
              <a:buChar char="o"/>
              <a:defRPr/>
            </a:pPr>
            <a:r>
              <a:rPr lang="en-US" dirty="0">
                <a:ea typeface="MS PGothic" charset="0"/>
              </a:rPr>
              <a:t>The archeological assessment report suggests that the park has negatively impacted and depleted the archeological value of the site. </a:t>
            </a:r>
          </a:p>
          <a:p>
            <a:pPr>
              <a:spcBef>
                <a:spcPts val="0"/>
              </a:spcBef>
              <a:spcAft>
                <a:spcPts val="1200"/>
              </a:spcAft>
              <a:buFont typeface="Courier New"/>
              <a:buChar char="o"/>
              <a:defRPr/>
            </a:pPr>
            <a:r>
              <a:rPr lang="en-US" dirty="0">
                <a:ea typeface="MS PGothic" charset="0"/>
              </a:rPr>
              <a:t>To assist in protecting the remaining archeological value, the report recommends Osoyoos Indian Band involvement in park management.</a:t>
            </a:r>
          </a:p>
          <a:p>
            <a:pPr>
              <a:spcBef>
                <a:spcPts val="0"/>
              </a:spcBef>
              <a:spcAft>
                <a:spcPts val="1200"/>
              </a:spcAft>
              <a:buFont typeface="Courier New"/>
              <a:buChar char="o"/>
              <a:defRPr/>
            </a:pPr>
            <a:r>
              <a:rPr lang="en-US" dirty="0">
                <a:ea typeface="MS PGothic" charset="0"/>
              </a:rPr>
              <a:t>This involvement w</a:t>
            </a:r>
            <a:r>
              <a:rPr lang="en-US" dirty="0" smtClean="0">
                <a:ea typeface="MS PGothic" charset="0"/>
              </a:rPr>
              <a:t>ould </a:t>
            </a:r>
            <a:r>
              <a:rPr lang="en-US" dirty="0">
                <a:ea typeface="MS PGothic" charset="0"/>
              </a:rPr>
              <a:t>be facilitated by the signing of a MOU between the Osoyoos Indian Band, BC Parks and the Archeological Branch</a:t>
            </a:r>
            <a:r>
              <a:rPr lang="en-US" dirty="0" smtClean="0">
                <a:ea typeface="MS PGothic" charset="0"/>
              </a:rPr>
              <a:t>.</a:t>
            </a:r>
          </a:p>
          <a:p>
            <a:pPr marL="0" indent="0">
              <a:spcBef>
                <a:spcPts val="0"/>
              </a:spcBef>
              <a:spcAft>
                <a:spcPts val="1200"/>
              </a:spcAft>
              <a:defRPr/>
            </a:pPr>
            <a:r>
              <a:rPr lang="en-US" i="1" dirty="0" smtClean="0">
                <a:ea typeface="MS PGothic" charset="0"/>
              </a:rPr>
              <a:t>What do  you think of this example from a real briefing note?</a:t>
            </a:r>
            <a:endParaRPr lang="en-US" i="1" dirty="0">
              <a:ea typeface="MS PGothic" charset="0"/>
            </a:endParaRPr>
          </a:p>
          <a:p>
            <a:pPr marL="342000" indent="-342000">
              <a:spcBef>
                <a:spcPts val="0"/>
              </a:spcBef>
              <a:spcAft>
                <a:spcPts val="1200"/>
              </a:spcAft>
              <a:defRPr/>
            </a:pPr>
            <a:endParaRPr lang="en-US" sz="1100" dirty="0">
              <a:ea typeface="MS PGothic" charset="0"/>
            </a:endParaRPr>
          </a:p>
          <a:p>
            <a:pPr marL="342000" indent="-342000">
              <a:spcBef>
                <a:spcPts val="0"/>
              </a:spcBef>
              <a:spcAft>
                <a:spcPts val="1200"/>
              </a:spcAft>
              <a:defRPr/>
            </a:pPr>
            <a:endParaRPr lang="en-US" sz="1100" dirty="0">
              <a:ea typeface="MS PGothic" charset="0"/>
            </a:endParaRPr>
          </a:p>
          <a:p>
            <a:pPr marL="342000" indent="-342000">
              <a:spcBef>
                <a:spcPts val="0"/>
              </a:spcBef>
              <a:spcAft>
                <a:spcPts val="1200"/>
              </a:spcAft>
              <a:defRPr/>
            </a:pPr>
            <a:endParaRPr lang="en-US" baseline="30000" dirty="0" smtClean="0">
              <a:ea typeface="MS PGothic" charset="0"/>
            </a:endParaRPr>
          </a:p>
          <a:p>
            <a:pPr marL="342000" indent="-342000">
              <a:spcBef>
                <a:spcPts val="0"/>
              </a:spcBef>
              <a:spcAft>
                <a:spcPts val="1200"/>
              </a:spcAft>
              <a:defRPr/>
            </a:pPr>
            <a:r>
              <a:rPr lang="en-US" baseline="30000" dirty="0">
                <a:ea typeface="MS PGothic" charset="0"/>
              </a:rPr>
              <a:t>5</a:t>
            </a:r>
          </a:p>
          <a:p>
            <a:pPr marL="342000" indent="-342000">
              <a:spcBef>
                <a:spcPts val="0"/>
              </a:spcBef>
              <a:spcAft>
                <a:spcPts val="1200"/>
              </a:spcAft>
            </a:pPr>
            <a:endParaRPr lang="en-US" dirty="0"/>
          </a:p>
        </p:txBody>
      </p:sp>
      <p:sp>
        <p:nvSpPr>
          <p:cNvPr id="3" name="Content Placeholder 2"/>
          <p:cNvSpPr>
            <a:spLocks noGrp="1"/>
          </p:cNvSpPr>
          <p:nvPr>
            <p:ph idx="11"/>
          </p:nvPr>
        </p:nvSpPr>
        <p:spPr/>
        <p:txBody>
          <a:bodyPr/>
          <a:lstStyle/>
          <a:p>
            <a:r>
              <a:rPr lang="en-US" dirty="0" smtClean="0"/>
              <a:t>EXAMPLE OF A DISCUSSION SECTION</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25</a:t>
            </a:fld>
            <a:endParaRPr lang="en-CA"/>
          </a:p>
        </p:txBody>
      </p:sp>
    </p:spTree>
    <p:extLst>
      <p:ext uri="{BB962C8B-B14F-4D97-AF65-F5344CB8AC3E}">
        <p14:creationId xmlns:p14="http://schemas.microsoft.com/office/powerpoint/2010/main" val="14288077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12264"/>
            <a:ext cx="8229600" cy="3907536"/>
          </a:xfrm>
        </p:spPr>
        <p:txBody>
          <a:bodyPr/>
          <a:lstStyle/>
          <a:p>
            <a:pPr>
              <a:spcBef>
                <a:spcPts val="0"/>
              </a:spcBef>
              <a:spcAft>
                <a:spcPts val="1200"/>
              </a:spcAft>
              <a:buFont typeface="Courier New" charset="0"/>
              <a:buChar char="o"/>
            </a:pPr>
            <a:r>
              <a:rPr lang="en-US" altLang="en-US" dirty="0">
                <a:ea typeface="MS PGothic" charset="-128"/>
              </a:rPr>
              <a:t>Only in </a:t>
            </a:r>
            <a:r>
              <a:rPr lang="en-US" altLang="en-US" dirty="0" smtClean="0">
                <a:ea typeface="MS PGothic" charset="-128"/>
              </a:rPr>
              <a:t>“direction/decision</a:t>
            </a:r>
            <a:r>
              <a:rPr lang="en-US" altLang="en-US" dirty="0">
                <a:ea typeface="MS PGothic" charset="-128"/>
              </a:rPr>
              <a:t>” briefing </a:t>
            </a:r>
            <a:r>
              <a:rPr lang="en-US" altLang="en-US" dirty="0" smtClean="0">
                <a:ea typeface="MS PGothic" charset="-128"/>
              </a:rPr>
              <a:t>notes</a:t>
            </a:r>
          </a:p>
          <a:p>
            <a:pPr>
              <a:spcBef>
                <a:spcPts val="0"/>
              </a:spcBef>
              <a:spcAft>
                <a:spcPts val="1200"/>
              </a:spcAft>
              <a:buFont typeface="Courier New"/>
              <a:buChar char="o"/>
            </a:pPr>
            <a:r>
              <a:rPr lang="en-US" altLang="en-US" dirty="0" smtClean="0">
                <a:ea typeface="MS PGothic" charset="-128"/>
              </a:rPr>
              <a:t>Outlines </a:t>
            </a:r>
            <a:r>
              <a:rPr lang="en-US" altLang="en-US" dirty="0">
                <a:ea typeface="MS PGothic" charset="-128"/>
              </a:rPr>
              <a:t>possible courses of action and their impact on key players.</a:t>
            </a:r>
          </a:p>
          <a:p>
            <a:pPr>
              <a:spcBef>
                <a:spcPts val="0"/>
              </a:spcBef>
              <a:spcAft>
                <a:spcPts val="1200"/>
              </a:spcAft>
              <a:buFont typeface="Courier New"/>
              <a:buChar char="o"/>
            </a:pPr>
            <a:r>
              <a:rPr lang="en-US" altLang="en-US" dirty="0">
                <a:ea typeface="MS PGothic" charset="-128"/>
              </a:rPr>
              <a:t>Analyzes the pros and cons of each course of action. </a:t>
            </a:r>
          </a:p>
          <a:p>
            <a:pPr>
              <a:spcBef>
                <a:spcPts val="0"/>
              </a:spcBef>
              <a:spcAft>
                <a:spcPts val="1200"/>
              </a:spcAft>
              <a:buFont typeface="Courier New"/>
              <a:buChar char="o"/>
            </a:pPr>
            <a:r>
              <a:rPr lang="en-US" altLang="en-US" dirty="0">
                <a:ea typeface="MS PGothic" charset="-128"/>
              </a:rPr>
              <a:t>Is usually followed by a “recommendations” section, in which the writer </a:t>
            </a:r>
            <a:r>
              <a:rPr lang="en-US" altLang="en-US" dirty="0" smtClean="0">
                <a:ea typeface="MS PGothic" charset="-128"/>
              </a:rPr>
              <a:t>of the </a:t>
            </a:r>
            <a:r>
              <a:rPr lang="en-US" altLang="en-US" dirty="0">
                <a:ea typeface="MS PGothic" charset="-128"/>
              </a:rPr>
              <a:t>BN puts forward one option</a:t>
            </a:r>
            <a:r>
              <a:rPr lang="en-US" altLang="en-US" dirty="0" smtClean="0">
                <a:ea typeface="MS PGothic" charset="-128"/>
              </a:rPr>
              <a:t>.</a:t>
            </a:r>
          </a:p>
          <a:p>
            <a:pPr marL="0" indent="0"/>
            <a:endParaRPr lang="en-US" dirty="0"/>
          </a:p>
        </p:txBody>
      </p:sp>
      <p:sp>
        <p:nvSpPr>
          <p:cNvPr id="3" name="Content Placeholder 2"/>
          <p:cNvSpPr>
            <a:spLocks noGrp="1"/>
          </p:cNvSpPr>
          <p:nvPr>
            <p:ph idx="11"/>
          </p:nvPr>
        </p:nvSpPr>
        <p:spPr/>
        <p:txBody>
          <a:bodyPr/>
          <a:lstStyle/>
          <a:p>
            <a:r>
              <a:rPr lang="en-US" dirty="0" smtClean="0"/>
              <a:t>OPTIONS AND RECOMMENDATIONS SECTION</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26</a:t>
            </a:fld>
            <a:endParaRPr lang="en-CA"/>
          </a:p>
        </p:txBody>
      </p:sp>
    </p:spTree>
    <p:extLst>
      <p:ext uri="{BB962C8B-B14F-4D97-AF65-F5344CB8AC3E}">
        <p14:creationId xmlns:p14="http://schemas.microsoft.com/office/powerpoint/2010/main" val="18260118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spcAft>
                <a:spcPts val="1200"/>
              </a:spcAft>
            </a:pPr>
            <a:r>
              <a:rPr lang="en-US" altLang="en-US" dirty="0">
                <a:solidFill>
                  <a:srgbClr val="553447"/>
                </a:solidFill>
                <a:ea typeface="MS PGothic" charset="-128"/>
              </a:rPr>
              <a:t>Option One</a:t>
            </a:r>
          </a:p>
          <a:p>
            <a:pPr marL="914400" indent="-457200">
              <a:spcBef>
                <a:spcPts val="0"/>
              </a:spcBef>
              <a:spcAft>
                <a:spcPts val="1200"/>
              </a:spcAft>
              <a:buFont typeface="Courier New"/>
              <a:buChar char="o"/>
            </a:pPr>
            <a:r>
              <a:rPr lang="en-US" altLang="en-US" dirty="0">
                <a:ea typeface="MS PGothic" charset="-128"/>
              </a:rPr>
              <a:t>Delay Coastal Gas Link Pipeline assessment report by three weeks </a:t>
            </a:r>
          </a:p>
          <a:p>
            <a:pPr marL="1200150" lvl="2" indent="-342900">
              <a:spcBef>
                <a:spcPts val="0"/>
              </a:spcBef>
              <a:spcAft>
                <a:spcPts val="1200"/>
              </a:spcAft>
            </a:pPr>
            <a:r>
              <a:rPr lang="en-US" altLang="en-US" dirty="0" smtClean="0">
                <a:ea typeface="MS PGothic" charset="-128"/>
              </a:rPr>
              <a:t>Implications: Enable </a:t>
            </a:r>
            <a:r>
              <a:rPr lang="en-US" altLang="en-US" dirty="0">
                <a:ea typeface="MS PGothic" charset="-128"/>
              </a:rPr>
              <a:t>reassessment of strong </a:t>
            </a:r>
            <a:r>
              <a:rPr lang="en-US" altLang="en-US" dirty="0" smtClean="0">
                <a:ea typeface="MS PGothic" charset="-128"/>
              </a:rPr>
              <a:t>Aboriginal </a:t>
            </a:r>
            <a:r>
              <a:rPr lang="en-US" altLang="en-US" dirty="0">
                <a:ea typeface="MS PGothic" charset="-128"/>
              </a:rPr>
              <a:t>title by Environmental </a:t>
            </a:r>
            <a:r>
              <a:rPr lang="en-US" altLang="en-US" dirty="0" smtClean="0">
                <a:ea typeface="MS PGothic" charset="-128"/>
              </a:rPr>
              <a:t>Assessment </a:t>
            </a:r>
            <a:r>
              <a:rPr lang="en-US" altLang="en-US" dirty="0">
                <a:ea typeface="MS PGothic" charset="-128"/>
              </a:rPr>
              <a:t>Office  …</a:t>
            </a:r>
          </a:p>
          <a:p>
            <a:pPr>
              <a:spcBef>
                <a:spcPts val="0"/>
              </a:spcBef>
              <a:spcAft>
                <a:spcPts val="1200"/>
              </a:spcAft>
            </a:pPr>
            <a:r>
              <a:rPr lang="en-US" altLang="en-US" dirty="0">
                <a:solidFill>
                  <a:srgbClr val="553447"/>
                </a:solidFill>
                <a:ea typeface="MS PGothic" charset="-128"/>
              </a:rPr>
              <a:t>Option Two</a:t>
            </a:r>
          </a:p>
          <a:p>
            <a:pPr marL="914400" indent="-457200">
              <a:spcBef>
                <a:spcPts val="0"/>
              </a:spcBef>
              <a:spcAft>
                <a:spcPts val="1200"/>
              </a:spcAft>
              <a:buFont typeface="Courier New"/>
              <a:buChar char="o"/>
            </a:pPr>
            <a:r>
              <a:rPr lang="en-US" altLang="en-US" dirty="0">
                <a:ea typeface="MS PGothic" charset="-128"/>
              </a:rPr>
              <a:t>Status quo: Proceed with current proposed timelines</a:t>
            </a:r>
          </a:p>
          <a:p>
            <a:pPr marL="1200150" lvl="2" indent="-342900">
              <a:spcBef>
                <a:spcPts val="0"/>
              </a:spcBef>
              <a:spcAft>
                <a:spcPts val="1200"/>
              </a:spcAft>
            </a:pPr>
            <a:r>
              <a:rPr lang="en-US" altLang="en-US" dirty="0">
                <a:ea typeface="MS PGothic" charset="-128"/>
                <a:cs typeface="ＭＳ Ｐゴシック" charset="0"/>
              </a:rPr>
              <a:t>Implications … </a:t>
            </a:r>
          </a:p>
          <a:p>
            <a:pPr>
              <a:spcBef>
                <a:spcPts val="0"/>
              </a:spcBef>
              <a:spcAft>
                <a:spcPts val="1200"/>
              </a:spcAft>
            </a:pPr>
            <a:r>
              <a:rPr lang="en-US" altLang="en-US" dirty="0" smtClean="0">
                <a:solidFill>
                  <a:srgbClr val="553447"/>
                </a:solidFill>
                <a:ea typeface="MS PGothic" charset="-128"/>
              </a:rPr>
              <a:t>Recommendation</a:t>
            </a:r>
            <a:endParaRPr lang="en-US" altLang="en-US" dirty="0">
              <a:solidFill>
                <a:srgbClr val="553447"/>
              </a:solidFill>
              <a:ea typeface="MS PGothic" charset="-128"/>
            </a:endParaRPr>
          </a:p>
          <a:p>
            <a:pPr marL="914400" indent="-457200">
              <a:spcBef>
                <a:spcPts val="0"/>
              </a:spcBef>
              <a:spcAft>
                <a:spcPts val="1200"/>
              </a:spcAft>
              <a:buFont typeface="Courier New"/>
              <a:buChar char="o"/>
            </a:pPr>
            <a:r>
              <a:rPr lang="en-US" altLang="en-US" dirty="0">
                <a:ea typeface="MS PGothic" charset="-128"/>
              </a:rPr>
              <a:t>Option One … </a:t>
            </a:r>
          </a:p>
          <a:p>
            <a:r>
              <a:rPr lang="en-US" baseline="30000" dirty="0"/>
              <a:t>6</a:t>
            </a:r>
          </a:p>
        </p:txBody>
      </p:sp>
      <p:sp>
        <p:nvSpPr>
          <p:cNvPr id="3" name="Content Placeholder 2"/>
          <p:cNvSpPr>
            <a:spLocks noGrp="1"/>
          </p:cNvSpPr>
          <p:nvPr>
            <p:ph idx="11"/>
          </p:nvPr>
        </p:nvSpPr>
        <p:spPr/>
        <p:txBody>
          <a:bodyPr/>
          <a:lstStyle/>
          <a:p>
            <a:r>
              <a:rPr lang="en-US" dirty="0" smtClean="0"/>
              <a:t>EXAMPLE OF OPTIONS AND RECOMMENDATIONS</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27</a:t>
            </a:fld>
            <a:endParaRPr lang="en-CA"/>
          </a:p>
        </p:txBody>
      </p:sp>
    </p:spTree>
    <p:extLst>
      <p:ext uri="{BB962C8B-B14F-4D97-AF65-F5344CB8AC3E}">
        <p14:creationId xmlns:p14="http://schemas.microsoft.com/office/powerpoint/2010/main" val="41334136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spcAft>
                <a:spcPts val="1200"/>
              </a:spcAft>
              <a:buFont typeface="Courier New"/>
              <a:buChar char="o"/>
              <a:defRPr/>
            </a:pPr>
            <a:r>
              <a:rPr lang="en-US" dirty="0">
                <a:ea typeface="MS PGothic" charset="0"/>
              </a:rPr>
              <a:t>Only in “response” briefing notes</a:t>
            </a:r>
            <a:r>
              <a:rPr lang="en-US" dirty="0" smtClean="0">
                <a:ea typeface="MS PGothic" charset="0"/>
              </a:rPr>
              <a:t>.</a:t>
            </a:r>
          </a:p>
          <a:p>
            <a:pPr>
              <a:spcBef>
                <a:spcPts val="0"/>
              </a:spcBef>
              <a:spcAft>
                <a:spcPts val="1200"/>
              </a:spcAft>
              <a:buFont typeface="Courier New"/>
              <a:buChar char="o"/>
              <a:defRPr/>
            </a:pPr>
            <a:r>
              <a:rPr lang="en-US" dirty="0" smtClean="0">
                <a:ea typeface="MS PGothic" charset="0"/>
              </a:rPr>
              <a:t>Provides </a:t>
            </a:r>
            <a:r>
              <a:rPr lang="en-US" dirty="0">
                <a:ea typeface="MS PGothic" charset="0"/>
              </a:rPr>
              <a:t>a suggested response for the minister or </a:t>
            </a:r>
            <a:r>
              <a:rPr lang="en-CA" dirty="0">
                <a:ea typeface="MS PGothic" charset="0"/>
              </a:rPr>
              <a:t>official to make </a:t>
            </a:r>
            <a:r>
              <a:rPr lang="en-US" dirty="0">
                <a:ea typeface="MS PGothic" charset="0"/>
              </a:rPr>
              <a:t>in a media interview or the legislature/parliament</a:t>
            </a:r>
            <a:r>
              <a:rPr lang="en-US" dirty="0" smtClean="0">
                <a:ea typeface="MS PGothic" charset="0"/>
              </a:rPr>
              <a:t>.</a:t>
            </a:r>
            <a:endParaRPr lang="en-US" dirty="0">
              <a:ea typeface="MS PGothic" charset="0"/>
            </a:endParaRPr>
          </a:p>
          <a:p>
            <a:pPr>
              <a:spcBef>
                <a:spcPts val="0"/>
              </a:spcBef>
              <a:spcAft>
                <a:spcPts val="1200"/>
              </a:spcAft>
              <a:buFont typeface="Courier New"/>
              <a:buChar char="o"/>
              <a:defRPr/>
            </a:pPr>
            <a:r>
              <a:rPr lang="en-US" dirty="0">
                <a:ea typeface="MS PGothic" charset="0"/>
              </a:rPr>
              <a:t>Should be sensitive to political realities</a:t>
            </a:r>
            <a:r>
              <a:rPr lang="en-US" dirty="0" smtClean="0">
                <a:ea typeface="MS PGothic" charset="0"/>
              </a:rPr>
              <a:t>.</a:t>
            </a:r>
            <a:endParaRPr lang="en-US" dirty="0">
              <a:ea typeface="MS PGothic" charset="0"/>
            </a:endParaRPr>
          </a:p>
          <a:p>
            <a:pPr marL="0" indent="0">
              <a:spcBef>
                <a:spcPts val="0"/>
              </a:spcBef>
              <a:spcAft>
                <a:spcPts val="1200"/>
              </a:spcAft>
              <a:defRPr/>
            </a:pPr>
            <a:r>
              <a:rPr lang="en-US" dirty="0" smtClean="0">
                <a:solidFill>
                  <a:srgbClr val="553447"/>
                </a:solidFill>
                <a:ea typeface="MS PGothic" charset="0"/>
              </a:rPr>
              <a:t>Example of a Response</a:t>
            </a:r>
          </a:p>
          <a:p>
            <a:pPr marL="0" indent="0">
              <a:spcBef>
                <a:spcPts val="0"/>
              </a:spcBef>
              <a:spcAft>
                <a:spcPts val="1200"/>
              </a:spcAft>
            </a:pPr>
            <a:r>
              <a:rPr lang="en-CA" altLang="en-US" dirty="0">
                <a:ea typeface="MS PGothic" charset="-128"/>
              </a:rPr>
              <a:t>“</a:t>
            </a:r>
            <a:r>
              <a:rPr lang="en-CA" altLang="ja-JP" dirty="0">
                <a:ea typeface="MS PGothic" charset="-128"/>
              </a:rPr>
              <a:t>We will take the time to consider all of the recommendations in this report and take actions to advance our continued efforts to deliver gaming to the citizens of BC in the most socially responsible manner possible based on the evidence available.</a:t>
            </a:r>
            <a:r>
              <a:rPr lang="en-CA" altLang="en-US" dirty="0">
                <a:ea typeface="MS PGothic" charset="-128"/>
              </a:rPr>
              <a:t>”</a:t>
            </a:r>
            <a:endParaRPr lang="en-US" altLang="ja-JP" dirty="0">
              <a:ea typeface="MS PGothic" charset="-128"/>
            </a:endParaRPr>
          </a:p>
          <a:p>
            <a:r>
              <a:rPr lang="en-US" baseline="30000" dirty="0"/>
              <a:t>7</a:t>
            </a:r>
          </a:p>
          <a:p>
            <a:endParaRPr lang="en-US" altLang="en-US" dirty="0">
              <a:ea typeface="MS PGothic" charset="-128"/>
            </a:endParaRPr>
          </a:p>
          <a:p>
            <a:endParaRPr lang="en-US" baseline="30000" dirty="0"/>
          </a:p>
          <a:p>
            <a:endParaRPr lang="en-US" baseline="30000" dirty="0"/>
          </a:p>
          <a:p>
            <a:pPr>
              <a:spcBef>
                <a:spcPts val="0"/>
              </a:spcBef>
              <a:spcAft>
                <a:spcPts val="1200"/>
              </a:spcAft>
              <a:buFont typeface="Courier New"/>
              <a:buChar char="o"/>
              <a:defRPr/>
            </a:pPr>
            <a:endParaRPr lang="en-US" dirty="0">
              <a:ea typeface="MS PGothic" charset="0"/>
            </a:endParaRPr>
          </a:p>
          <a:p>
            <a:pPr>
              <a:spcBef>
                <a:spcPts val="0"/>
              </a:spcBef>
              <a:spcAft>
                <a:spcPts val="1200"/>
              </a:spcAft>
              <a:buFont typeface="Courier New"/>
              <a:buChar char="o"/>
              <a:defRPr/>
            </a:pPr>
            <a:endParaRPr lang="en-US" dirty="0">
              <a:ea typeface="MS PGothic" charset="0"/>
            </a:endParaRPr>
          </a:p>
          <a:p>
            <a:pPr>
              <a:spcBef>
                <a:spcPts val="0"/>
              </a:spcBef>
              <a:spcAft>
                <a:spcPts val="1200"/>
              </a:spcAft>
              <a:buFont typeface="Courier New"/>
              <a:buChar char="o"/>
            </a:pPr>
            <a:endParaRPr lang="en-US" dirty="0"/>
          </a:p>
        </p:txBody>
      </p:sp>
      <p:sp>
        <p:nvSpPr>
          <p:cNvPr id="3" name="Content Placeholder 2"/>
          <p:cNvSpPr>
            <a:spLocks noGrp="1"/>
          </p:cNvSpPr>
          <p:nvPr>
            <p:ph idx="11"/>
          </p:nvPr>
        </p:nvSpPr>
        <p:spPr/>
        <p:txBody>
          <a:bodyPr/>
          <a:lstStyle/>
          <a:p>
            <a:r>
              <a:rPr lang="en-US" dirty="0" smtClean="0"/>
              <a:t>THE RESPONSE SECTION </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28</a:t>
            </a:fld>
            <a:endParaRPr lang="en-CA"/>
          </a:p>
        </p:txBody>
      </p:sp>
    </p:spTree>
    <p:extLst>
      <p:ext uri="{BB962C8B-B14F-4D97-AF65-F5344CB8AC3E}">
        <p14:creationId xmlns:p14="http://schemas.microsoft.com/office/powerpoint/2010/main" val="20587582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000">
              <a:spcBef>
                <a:spcPts val="0"/>
              </a:spcBef>
              <a:spcAft>
                <a:spcPts val="1200"/>
              </a:spcAft>
              <a:buFont typeface="Courier New"/>
              <a:buChar char="o"/>
              <a:defRPr/>
            </a:pPr>
            <a:r>
              <a:rPr lang="en-US" dirty="0"/>
              <a:t>Officials and published guidelines agree that briefing notes should be concise, succinct, analytical and provide selective content. </a:t>
            </a:r>
          </a:p>
          <a:p>
            <a:pPr marL="342000">
              <a:spcBef>
                <a:spcPts val="0"/>
              </a:spcBef>
              <a:spcAft>
                <a:spcPts val="1200"/>
              </a:spcAft>
              <a:buFont typeface="Courier New"/>
              <a:buChar char="o"/>
              <a:defRPr/>
            </a:pPr>
            <a:r>
              <a:rPr lang="en-US" dirty="0"/>
              <a:t>Briefing Note writers lack writing </a:t>
            </a:r>
            <a:r>
              <a:rPr lang="en-US" dirty="0" smtClean="0"/>
              <a:t>skills.</a:t>
            </a:r>
          </a:p>
          <a:p>
            <a:pPr marL="342000">
              <a:spcBef>
                <a:spcPts val="0"/>
              </a:spcBef>
              <a:spcAft>
                <a:spcPts val="1200"/>
              </a:spcAft>
              <a:buFont typeface="Courier New"/>
              <a:buChar char="o"/>
              <a:defRPr/>
            </a:pPr>
            <a:r>
              <a:rPr lang="en-US" dirty="0"/>
              <a:t>L</a:t>
            </a:r>
            <a:r>
              <a:rPr lang="en-US" dirty="0" smtClean="0"/>
              <a:t>ittle </a:t>
            </a:r>
            <a:r>
              <a:rPr lang="en-US" dirty="0"/>
              <a:t>training </a:t>
            </a:r>
            <a:r>
              <a:rPr lang="en-US" dirty="0" smtClean="0"/>
              <a:t>is provided.</a:t>
            </a:r>
            <a:endParaRPr lang="en-US" dirty="0"/>
          </a:p>
          <a:p>
            <a:pPr marL="342000">
              <a:spcBef>
                <a:spcPts val="0"/>
              </a:spcBef>
              <a:spcAft>
                <a:spcPts val="1200"/>
              </a:spcAft>
              <a:buFont typeface="Courier New"/>
              <a:buChar char="o"/>
              <a:defRPr/>
            </a:pPr>
            <a:r>
              <a:rPr lang="en-US" dirty="0"/>
              <a:t>Officials often do not receive the information they need on an issue or enough information to make a decision. </a:t>
            </a:r>
          </a:p>
          <a:p>
            <a:pPr marL="342000">
              <a:spcBef>
                <a:spcPts val="0"/>
              </a:spcBef>
              <a:spcAft>
                <a:spcPts val="1200"/>
              </a:spcAft>
              <a:buFont typeface="Courier New"/>
              <a:buChar char="o"/>
              <a:defRPr/>
            </a:pPr>
            <a:r>
              <a:rPr lang="en-US" dirty="0"/>
              <a:t>Most officials interviewed would prefer a more flexible and efficient Briefing Note process with less editing and automation. </a:t>
            </a:r>
            <a:endParaRPr lang="en-US" sz="1800" dirty="0"/>
          </a:p>
          <a:p>
            <a:pPr marL="685800">
              <a:buFont typeface="Arial"/>
              <a:buChar char="•"/>
              <a:defRPr/>
            </a:pPr>
            <a:endParaRPr lang="en-US" sz="1800" dirty="0"/>
          </a:p>
          <a:p>
            <a:endParaRPr lang="en-US" dirty="0"/>
          </a:p>
          <a:p>
            <a:r>
              <a:rPr lang="en-US" baseline="30000" dirty="0"/>
              <a:t>8</a:t>
            </a:r>
          </a:p>
        </p:txBody>
      </p:sp>
      <p:sp>
        <p:nvSpPr>
          <p:cNvPr id="3" name="Content Placeholder 2"/>
          <p:cNvSpPr>
            <a:spLocks noGrp="1"/>
          </p:cNvSpPr>
          <p:nvPr>
            <p:ph idx="11"/>
          </p:nvPr>
        </p:nvSpPr>
        <p:spPr/>
        <p:txBody>
          <a:bodyPr/>
          <a:lstStyle/>
          <a:p>
            <a:r>
              <a:rPr lang="en-US" dirty="0" smtClean="0"/>
              <a:t>FINDINGS OF A BC STUDY ON BRIEFING NOTES</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29</a:t>
            </a:fld>
            <a:endParaRPr lang="en-CA"/>
          </a:p>
        </p:txBody>
      </p:sp>
    </p:spTree>
    <p:extLst>
      <p:ext uri="{BB962C8B-B14F-4D97-AF65-F5344CB8AC3E}">
        <p14:creationId xmlns:p14="http://schemas.microsoft.com/office/powerpoint/2010/main" val="1801736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1"/>
          </p:nvPr>
        </p:nvSpPr>
        <p:spPr bwMode="auto">
          <a:xfrm>
            <a:off x="457200" y="1198563"/>
            <a:ext cx="8229600" cy="477837"/>
          </a:xfrm>
          <a:noFill/>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solidFill>
                  <a:srgbClr val="7B8644"/>
                </a:solidFill>
                <a:latin typeface="Calibri" charset="0"/>
              </a:rPr>
              <a:t>WHAT IS A BRIEFING NOTE?</a:t>
            </a:r>
            <a:endParaRPr lang="en-US" sz="2400" dirty="0">
              <a:solidFill>
                <a:srgbClr val="7B8644"/>
              </a:solidFill>
              <a:latin typeface="Calibri" charset="0"/>
            </a:endParaRPr>
          </a:p>
        </p:txBody>
      </p:sp>
      <p:sp>
        <p:nvSpPr>
          <p:cNvPr id="14339" name="Title 3"/>
          <p:cNvSpPr>
            <a:spLocks noGrp="1"/>
          </p:cNvSpPr>
          <p:nvPr>
            <p:ph type="title"/>
          </p:nvPr>
        </p:nvSpPr>
        <p:spPr bwMode="auto">
          <a:noFill/>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ea typeface="ＭＳ Ｐゴシック" charset="-128"/>
              </a:rPr>
              <a:t>JSGS PROFESSIONAL WORKSHOP SERIES </a:t>
            </a:r>
            <a:endParaRPr lang="en-US" dirty="0">
              <a:latin typeface="Calibri" charset="0"/>
            </a:endParaRPr>
          </a:p>
        </p:txBody>
      </p:sp>
      <p:sp>
        <p:nvSpPr>
          <p:cNvPr id="14340" name="Slide Number Placeholder 1"/>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69071AA-04C2-F44E-BC7D-1EEE93EE8435}" type="slidenum">
              <a:rPr lang="en-CA" sz="1800"/>
              <a:pPr eaLnBrk="1" hangingPunct="1"/>
              <a:t>3</a:t>
            </a:fld>
            <a:endParaRPr lang="en-CA" sz="1800"/>
          </a:p>
        </p:txBody>
      </p:sp>
      <p:sp>
        <p:nvSpPr>
          <p:cNvPr id="3" name="Content Placeholder 2"/>
          <p:cNvSpPr>
            <a:spLocks noGrp="1"/>
          </p:cNvSpPr>
          <p:nvPr>
            <p:ph idx="1"/>
          </p:nvPr>
        </p:nvSpPr>
        <p:spPr>
          <a:xfrm>
            <a:off x="457200" y="1981200"/>
            <a:ext cx="8229600" cy="4038600"/>
          </a:xfrm>
        </p:spPr>
        <p:txBody>
          <a:bodyPr/>
          <a:lstStyle/>
          <a:p>
            <a:pPr>
              <a:spcBef>
                <a:spcPts val="0"/>
              </a:spcBef>
              <a:spcAft>
                <a:spcPts val="1200"/>
              </a:spcAft>
              <a:buFont typeface="Courier New"/>
              <a:buChar char="o"/>
              <a:defRPr/>
            </a:pPr>
            <a:r>
              <a:rPr lang="en-US" dirty="0">
                <a:ea typeface="MS PGothic" charset="0"/>
              </a:rPr>
              <a:t>A briefing </a:t>
            </a:r>
            <a:r>
              <a:rPr lang="en-US" dirty="0" smtClean="0">
                <a:ea typeface="MS PGothic" charset="0"/>
              </a:rPr>
              <a:t>note is </a:t>
            </a:r>
            <a:r>
              <a:rPr lang="en-US" dirty="0">
                <a:ea typeface="MS PGothic" charset="0"/>
              </a:rPr>
              <a:t>a government or governance document of 1-3 pages that informs an official about an issue. </a:t>
            </a:r>
            <a:endParaRPr lang="en-US" dirty="0" smtClean="0">
              <a:ea typeface="MS PGothic" charset="0"/>
            </a:endParaRPr>
          </a:p>
          <a:p>
            <a:pPr>
              <a:spcBef>
                <a:spcPts val="0"/>
              </a:spcBef>
              <a:spcAft>
                <a:spcPts val="1200"/>
              </a:spcAft>
              <a:buFont typeface="Courier New"/>
              <a:buChar char="o"/>
              <a:defRPr/>
            </a:pPr>
            <a:r>
              <a:rPr lang="en-US" dirty="0" smtClean="0">
                <a:ea typeface="MS PGothic" charset="0"/>
              </a:rPr>
              <a:t>Briefing notes are used by many organizations.</a:t>
            </a:r>
          </a:p>
          <a:p>
            <a:pPr>
              <a:spcBef>
                <a:spcPts val="0"/>
              </a:spcBef>
              <a:spcAft>
                <a:spcPts val="1200"/>
              </a:spcAft>
              <a:buFont typeface="Courier New"/>
              <a:buChar char="o"/>
              <a:defRPr/>
            </a:pPr>
            <a:r>
              <a:rPr lang="en-US" dirty="0" smtClean="0">
                <a:ea typeface="MS PGothic" charset="0"/>
              </a:rPr>
              <a:t>Briefing notes can </a:t>
            </a:r>
            <a:r>
              <a:rPr lang="en-US" dirty="0">
                <a:ea typeface="MS PGothic" charset="0"/>
              </a:rPr>
              <a:t>be written on any </a:t>
            </a:r>
            <a:r>
              <a:rPr lang="en-US" dirty="0" smtClean="0">
                <a:ea typeface="MS PGothic" charset="0"/>
              </a:rPr>
              <a:t>matter, </a:t>
            </a:r>
            <a:r>
              <a:rPr lang="en-US" dirty="0">
                <a:ea typeface="MS PGothic" charset="0"/>
              </a:rPr>
              <a:t>including legislation, policy matters, governance issues, events, </a:t>
            </a:r>
            <a:r>
              <a:rPr lang="en-US" dirty="0" smtClean="0">
                <a:ea typeface="MS PGothic" charset="0"/>
              </a:rPr>
              <a:t>and protocol. </a:t>
            </a:r>
            <a:endParaRPr lang="en-US" dirty="0">
              <a:ea typeface="MS PGothic" charset="0"/>
            </a:endParaRPr>
          </a:p>
        </p:txBody>
      </p:sp>
    </p:spTree>
    <p:extLst>
      <p:ext uri="{BB962C8B-B14F-4D97-AF65-F5344CB8AC3E}">
        <p14:creationId xmlns:p14="http://schemas.microsoft.com/office/powerpoint/2010/main" val="32430969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67200"/>
          </a:xfrm>
        </p:spPr>
        <p:txBody>
          <a:bodyPr/>
          <a:lstStyle/>
          <a:p>
            <a:pPr>
              <a:spcBef>
                <a:spcPts val="0"/>
              </a:spcBef>
              <a:spcAft>
                <a:spcPts val="1200"/>
              </a:spcAft>
              <a:buFont typeface="Courier New"/>
              <a:buChar char="o"/>
            </a:pPr>
            <a:r>
              <a:rPr lang="en-US" altLang="en-US" dirty="0" smtClean="0">
                <a:ea typeface="MS PGothic" charset="-128"/>
              </a:rPr>
              <a:t>Briefing </a:t>
            </a:r>
            <a:r>
              <a:rPr lang="en-US" altLang="en-US" dirty="0">
                <a:ea typeface="MS PGothic" charset="-128"/>
              </a:rPr>
              <a:t>notes </a:t>
            </a:r>
            <a:r>
              <a:rPr lang="en-US" altLang="en-US" dirty="0" smtClean="0">
                <a:ea typeface="MS PGothic" charset="-128"/>
              </a:rPr>
              <a:t>must </a:t>
            </a:r>
            <a:r>
              <a:rPr lang="en-US" altLang="en-US" dirty="0">
                <a:ea typeface="MS PGothic" charset="-128"/>
              </a:rPr>
              <a:t>capture the strategic context that matters for the reader. </a:t>
            </a:r>
            <a:endParaRPr lang="en-US" altLang="en-US" dirty="0" smtClean="0">
              <a:ea typeface="MS PGothic" charset="-128"/>
            </a:endParaRPr>
          </a:p>
          <a:p>
            <a:pPr>
              <a:spcBef>
                <a:spcPts val="0"/>
              </a:spcBef>
              <a:spcAft>
                <a:spcPts val="1200"/>
              </a:spcAft>
              <a:buFont typeface="Courier New"/>
              <a:buChar char="o"/>
            </a:pPr>
            <a:r>
              <a:rPr lang="en-US" altLang="en-US" dirty="0" smtClean="0">
                <a:ea typeface="MS PGothic" charset="-128"/>
              </a:rPr>
              <a:t>They must be impersonal, reader centered, clear, concise, precise, objective, reliable, consistent and well-designed. </a:t>
            </a:r>
          </a:p>
          <a:p>
            <a:pPr>
              <a:spcBef>
                <a:spcPts val="0"/>
              </a:spcBef>
              <a:spcAft>
                <a:spcPts val="1200"/>
              </a:spcAft>
              <a:buFont typeface="Courier New"/>
              <a:buChar char="o"/>
            </a:pPr>
            <a:r>
              <a:rPr lang="en-US" altLang="en-US" dirty="0">
                <a:ea typeface="MS PGothic" charset="-128"/>
              </a:rPr>
              <a:t>There are four main types of briefing notes: information, direction/decision, response and meeting preparation</a:t>
            </a:r>
            <a:r>
              <a:rPr lang="en-US" altLang="en-US" dirty="0" smtClean="0">
                <a:ea typeface="MS PGothic" charset="-128"/>
              </a:rPr>
              <a:t>.</a:t>
            </a:r>
          </a:p>
          <a:p>
            <a:pPr>
              <a:spcBef>
                <a:spcPts val="0"/>
              </a:spcBef>
              <a:spcAft>
                <a:spcPts val="1200"/>
              </a:spcAft>
              <a:buFont typeface="Courier New"/>
              <a:buChar char="o"/>
            </a:pPr>
            <a:r>
              <a:rPr lang="en-US" altLang="en-US" dirty="0" smtClean="0">
                <a:ea typeface="MS PGothic" charset="-128"/>
              </a:rPr>
              <a:t>Research has found that officials are often dissatisfied with the briefing notes that they receive. </a:t>
            </a:r>
          </a:p>
          <a:p>
            <a:pPr>
              <a:spcBef>
                <a:spcPts val="0"/>
              </a:spcBef>
              <a:spcAft>
                <a:spcPts val="1200"/>
              </a:spcAft>
              <a:buFont typeface="Courier New"/>
              <a:buChar char="o"/>
            </a:pPr>
            <a:endParaRPr lang="en-US" altLang="en-US" dirty="0">
              <a:ea typeface="MS PGothic" charset="-128"/>
            </a:endParaRPr>
          </a:p>
        </p:txBody>
      </p:sp>
      <p:sp>
        <p:nvSpPr>
          <p:cNvPr id="3" name="Content Placeholder 2"/>
          <p:cNvSpPr>
            <a:spLocks noGrp="1"/>
          </p:cNvSpPr>
          <p:nvPr>
            <p:ph idx="11"/>
          </p:nvPr>
        </p:nvSpPr>
        <p:spPr/>
        <p:txBody>
          <a:bodyPr/>
          <a:lstStyle/>
          <a:p>
            <a:r>
              <a:rPr lang="en-US" dirty="0" smtClean="0"/>
              <a:t>SUMMARY</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30</a:t>
            </a:fld>
            <a:endParaRPr lang="en-CA"/>
          </a:p>
        </p:txBody>
      </p:sp>
    </p:spTree>
    <p:extLst>
      <p:ext uri="{BB962C8B-B14F-4D97-AF65-F5344CB8AC3E}">
        <p14:creationId xmlns:p14="http://schemas.microsoft.com/office/powerpoint/2010/main" val="29337538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0"/>
              </a:spcBef>
              <a:spcAft>
                <a:spcPts val="1200"/>
              </a:spcAft>
              <a:buFont typeface="Courier New"/>
              <a:buChar char="o"/>
            </a:pPr>
            <a:r>
              <a:rPr lang="en-CA" altLang="en-US" dirty="0">
                <a:ea typeface="MS PGothic" charset="-128"/>
              </a:rPr>
              <a:t>http://www.publicsectorwriting.com/wp-content/uploads/2010/03/EXAMPLE-Briefing-Note-for-</a:t>
            </a:r>
            <a:r>
              <a:rPr lang="en-CA" altLang="en-US" dirty="0" smtClean="0">
                <a:ea typeface="MS PGothic" charset="-128"/>
              </a:rPr>
              <a:t>Information.pdf</a:t>
            </a:r>
          </a:p>
          <a:p>
            <a:pPr>
              <a:spcBef>
                <a:spcPts val="0"/>
              </a:spcBef>
              <a:spcAft>
                <a:spcPts val="1200"/>
              </a:spcAft>
              <a:buFont typeface="Courier New"/>
              <a:buChar char="o"/>
            </a:pPr>
            <a:r>
              <a:rPr lang="en-US" altLang="en-US" dirty="0">
                <a:ea typeface="MS PGothic" charset="-128"/>
              </a:rPr>
              <a:t>http://www.openinfo.gov.bc.ca/ibc/search/results.page?config=ibc&amp;sortid=1&amp;P110=high_level_subject:FOI%20Request&amp;P110=dc.subject:FOI%20Request&amp;rc=1&amp;as_ft=i&amp;as_filetype=html&amp;sortid=1&amp;date=</a:t>
            </a:r>
            <a:r>
              <a:rPr lang="en-US" altLang="en-US" dirty="0" smtClean="0">
                <a:ea typeface="MS PGothic" charset="-128"/>
              </a:rPr>
              <a:t>30</a:t>
            </a:r>
          </a:p>
          <a:p>
            <a:pPr lvl="1">
              <a:spcBef>
                <a:spcPts val="0"/>
              </a:spcBef>
              <a:spcAft>
                <a:spcPts val="1200"/>
              </a:spcAft>
              <a:buFont typeface="Courier New"/>
              <a:buChar char="o"/>
            </a:pPr>
            <a:r>
              <a:rPr lang="en-US" altLang="en-US" dirty="0" smtClean="0">
                <a:ea typeface="MS PGothic" charset="-128"/>
              </a:rPr>
              <a:t>This </a:t>
            </a:r>
            <a:r>
              <a:rPr lang="en-US" altLang="en-US" dirty="0">
                <a:ea typeface="MS PGothic" charset="-128"/>
              </a:rPr>
              <a:t>is a link to BC government documents requested through “freedom of information.</a:t>
            </a:r>
            <a:r>
              <a:rPr lang="en-US" altLang="en-US" dirty="0" smtClean="0">
                <a:ea typeface="MS PGothic" charset="-128"/>
              </a:rPr>
              <a:t>”</a:t>
            </a:r>
          </a:p>
          <a:p>
            <a:pPr lvl="1">
              <a:spcBef>
                <a:spcPts val="0"/>
              </a:spcBef>
              <a:spcAft>
                <a:spcPts val="1200"/>
              </a:spcAft>
              <a:buFont typeface="Courier New"/>
              <a:buChar char="o"/>
            </a:pPr>
            <a:r>
              <a:rPr lang="en-US" altLang="en-US" dirty="0" smtClean="0">
                <a:ea typeface="MS PGothic" charset="-128"/>
              </a:rPr>
              <a:t>If </a:t>
            </a:r>
            <a:r>
              <a:rPr lang="en-US" altLang="en-US" dirty="0">
                <a:ea typeface="MS PGothic" charset="-128"/>
              </a:rPr>
              <a:t>you search under a random date, you should find some briefing notes. </a:t>
            </a:r>
            <a:endParaRPr lang="en-US" altLang="en-US" dirty="0" smtClean="0">
              <a:ea typeface="MS PGothic" charset="-128"/>
            </a:endParaRPr>
          </a:p>
          <a:p>
            <a:pPr lvl="1">
              <a:spcBef>
                <a:spcPts val="0"/>
              </a:spcBef>
              <a:spcAft>
                <a:spcPts val="1200"/>
              </a:spcAft>
              <a:buFont typeface="Courier New"/>
              <a:buChar char="o"/>
            </a:pPr>
            <a:r>
              <a:rPr lang="en-US" altLang="en-US" dirty="0" smtClean="0">
                <a:ea typeface="MS PGothic" charset="-128"/>
              </a:rPr>
              <a:t>Unfortunately</a:t>
            </a:r>
            <a:r>
              <a:rPr lang="en-US" altLang="en-US" dirty="0">
                <a:ea typeface="MS PGothic" charset="-128"/>
              </a:rPr>
              <a:t>, many sections of the briefing notes are </a:t>
            </a:r>
            <a:r>
              <a:rPr lang="en-US" altLang="en-US" dirty="0" smtClean="0">
                <a:ea typeface="MS PGothic" charset="-128"/>
              </a:rPr>
              <a:t>redacted (blanked out) </a:t>
            </a:r>
            <a:r>
              <a:rPr lang="en-US" altLang="en-US" dirty="0">
                <a:ea typeface="MS PGothic" charset="-128"/>
              </a:rPr>
              <a:t>for </a:t>
            </a:r>
            <a:r>
              <a:rPr lang="en-US" altLang="en-US" dirty="0" smtClean="0">
                <a:ea typeface="MS PGothic" charset="-128"/>
              </a:rPr>
              <a:t>privacy reasons. </a:t>
            </a:r>
            <a:endParaRPr lang="en-US" altLang="en-US" dirty="0">
              <a:ea typeface="MS PGothic" charset="-128"/>
            </a:endParaRPr>
          </a:p>
          <a:p>
            <a:pPr>
              <a:spcBef>
                <a:spcPts val="0"/>
              </a:spcBef>
              <a:spcAft>
                <a:spcPts val="1200"/>
              </a:spcAft>
              <a:buFont typeface="Courier New"/>
              <a:buChar char="o"/>
            </a:pPr>
            <a:endParaRPr lang="en-CA" altLang="en-US" dirty="0">
              <a:ea typeface="MS PGothic" charset="-128"/>
            </a:endParaRPr>
          </a:p>
          <a:p>
            <a:pPr>
              <a:spcBef>
                <a:spcPts val="0"/>
              </a:spcBef>
              <a:spcAft>
                <a:spcPts val="1200"/>
              </a:spcAft>
            </a:pPr>
            <a:endParaRPr lang="en-US" dirty="0"/>
          </a:p>
        </p:txBody>
      </p:sp>
      <p:sp>
        <p:nvSpPr>
          <p:cNvPr id="3" name="Content Placeholder 2"/>
          <p:cNvSpPr>
            <a:spLocks noGrp="1"/>
          </p:cNvSpPr>
          <p:nvPr>
            <p:ph idx="11"/>
          </p:nvPr>
        </p:nvSpPr>
        <p:spPr/>
        <p:txBody>
          <a:bodyPr/>
          <a:lstStyle/>
          <a:p>
            <a:r>
              <a:rPr lang="en-US" dirty="0" smtClean="0"/>
              <a:t>SAMPLES OF ACTUAL BRIEFING NOTES</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31</a:t>
            </a:fld>
            <a:endParaRPr lang="en-CA"/>
          </a:p>
        </p:txBody>
      </p:sp>
    </p:spTree>
    <p:extLst>
      <p:ext uri="{BB962C8B-B14F-4D97-AF65-F5344CB8AC3E}">
        <p14:creationId xmlns:p14="http://schemas.microsoft.com/office/powerpoint/2010/main" val="32088723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smtClean="0">
                <a:ea typeface="MS PGothic" charset="-128"/>
              </a:rPr>
              <a:t>The </a:t>
            </a:r>
            <a:r>
              <a:rPr lang="en-US" altLang="en-US" dirty="0">
                <a:ea typeface="MS PGothic" charset="-128"/>
              </a:rPr>
              <a:t>sample briefing notes come from the following sources:</a:t>
            </a:r>
          </a:p>
          <a:p>
            <a:r>
              <a:rPr lang="en-US" altLang="en-US" dirty="0">
                <a:ea typeface="MS PGothic" charset="-128"/>
              </a:rPr>
              <a:t>British Columbia Government. </a:t>
            </a:r>
            <a:r>
              <a:rPr lang="en-US" altLang="en-US" i="1" dirty="0">
                <a:ea typeface="MS PGothic" charset="-128"/>
              </a:rPr>
              <a:t>Open Information. </a:t>
            </a:r>
          </a:p>
          <a:p>
            <a:r>
              <a:rPr lang="en-US" altLang="en-US" dirty="0">
                <a:ea typeface="MS PGothic" charset="-128"/>
              </a:rPr>
              <a:t>http://docs.openinfo.gov.bc.ca/D52841714A_Response_Package_FIN-2014-00111.PDF</a:t>
            </a:r>
            <a:endParaRPr lang="en-US" altLang="en-US" i="1" dirty="0">
              <a:ea typeface="MS PGothic" charset="-128"/>
            </a:endParaRPr>
          </a:p>
          <a:p>
            <a:r>
              <a:rPr lang="en-US" altLang="en-US" dirty="0">
                <a:ea typeface="MS PGothic" charset="-128"/>
              </a:rPr>
              <a:t>http://docs.openinfo.gov.bc.ca/D9749515A_Response_Package_EAO-2014-00077.PDF</a:t>
            </a:r>
          </a:p>
          <a:p>
            <a:r>
              <a:rPr lang="en-US" altLang="en-US" dirty="0">
                <a:ea typeface="MS PGothic" charset="-128"/>
              </a:rPr>
              <a:t>http://docs.openinfo.gov.bc.ca/D27498914A_Response_Package_FNR-2014-00127.PDF</a:t>
            </a:r>
          </a:p>
          <a:p>
            <a:endParaRPr lang="en-US" altLang="en-US" dirty="0" smtClean="0">
              <a:ea typeface="MS PGothic" charset="-128"/>
            </a:endParaRPr>
          </a:p>
          <a:p>
            <a:r>
              <a:rPr lang="en-US" altLang="en-US" dirty="0" smtClean="0">
                <a:ea typeface="MS PGothic" charset="-128"/>
              </a:rPr>
              <a:t>Public </a:t>
            </a:r>
            <a:r>
              <a:rPr lang="en-US" altLang="en-US" dirty="0">
                <a:ea typeface="MS PGothic" charset="-128"/>
              </a:rPr>
              <a:t>Sector </a:t>
            </a:r>
            <a:r>
              <a:rPr lang="en-US" altLang="en-US" dirty="0" smtClean="0">
                <a:ea typeface="MS PGothic" charset="-128"/>
              </a:rPr>
              <a:t>Writing: </a:t>
            </a:r>
            <a:endParaRPr lang="en-US" altLang="en-US" dirty="0">
              <a:ea typeface="MS PGothic" charset="-128"/>
            </a:endParaRPr>
          </a:p>
          <a:p>
            <a:r>
              <a:rPr lang="en-CA" altLang="en-US" dirty="0">
                <a:ea typeface="MS PGothic" charset="-128"/>
              </a:rPr>
              <a:t>http://www.publicsectorwriting.com/wp-content/uploads/2010/03/EXAMPLE-Briefing-Note-for-Information.pdf</a:t>
            </a:r>
          </a:p>
          <a:p>
            <a:endParaRPr lang="en-CA" altLang="en-US" dirty="0">
              <a:ea typeface="MS PGothic" charset="-128"/>
            </a:endParaRPr>
          </a:p>
          <a:p>
            <a:endParaRPr lang="en-US" altLang="en-US" dirty="0">
              <a:ea typeface="MS PGothic" charset="-128"/>
            </a:endParaRPr>
          </a:p>
          <a:p>
            <a:pPr marL="0" indent="0">
              <a:spcBef>
                <a:spcPts val="0"/>
              </a:spcBef>
              <a:spcAft>
                <a:spcPts val="1200"/>
              </a:spcAft>
            </a:pPr>
            <a:endParaRPr lang="en-US" altLang="en-US" dirty="0">
              <a:ea typeface="MS PGothic" charset="-128"/>
            </a:endParaRPr>
          </a:p>
        </p:txBody>
      </p:sp>
      <p:sp>
        <p:nvSpPr>
          <p:cNvPr id="3" name="Content Placeholder 2"/>
          <p:cNvSpPr>
            <a:spLocks noGrp="1"/>
          </p:cNvSpPr>
          <p:nvPr>
            <p:ph idx="11"/>
          </p:nvPr>
        </p:nvSpPr>
        <p:spPr/>
        <p:txBody>
          <a:bodyPr/>
          <a:lstStyle/>
          <a:p>
            <a:r>
              <a:rPr lang="en-US" dirty="0" smtClean="0"/>
              <a:t>SOURCES OF BRIEFING NOTES IN THIS PRESENTATION </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32</a:t>
            </a:fld>
            <a:endParaRPr lang="en-CA"/>
          </a:p>
        </p:txBody>
      </p:sp>
    </p:spTree>
    <p:extLst>
      <p:ext uri="{BB962C8B-B14F-4D97-AF65-F5344CB8AC3E}">
        <p14:creationId xmlns:p14="http://schemas.microsoft.com/office/powerpoint/2010/main" val="2429178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altLang="en-US" baseline="30000" dirty="0" smtClean="0">
                <a:ea typeface="MS PGothic" charset="-128"/>
              </a:rPr>
              <a:t>1</a:t>
            </a:r>
            <a:r>
              <a:rPr lang="en-CA" altLang="en-US" dirty="0" smtClean="0">
                <a:ea typeface="MS PGothic" charset="-128"/>
              </a:rPr>
              <a:t> Doyle, Susan (2013). The characteristics of good government writing. Retrieved from </a:t>
            </a:r>
            <a:r>
              <a:rPr lang="en-US" altLang="en-US" dirty="0" smtClean="0">
                <a:ea typeface="ＭＳ Ｐゴシック" charset="-128"/>
                <a:hlinkClick r:id="rId2"/>
              </a:rPr>
              <a:t>http</a:t>
            </a:r>
            <a:r>
              <a:rPr lang="en-US" altLang="en-US" dirty="0">
                <a:ea typeface="ＭＳ Ｐゴシック" charset="-128"/>
                <a:hlinkClick r:id="rId2"/>
              </a:rPr>
              <a:t>://web.uvic.ca/~</a:t>
            </a:r>
            <a:r>
              <a:rPr lang="en-US" altLang="en-US" dirty="0" smtClean="0">
                <a:ea typeface="ＭＳ Ｐゴシック" charset="-128"/>
                <a:hlinkClick r:id="rId2"/>
              </a:rPr>
              <a:t>sdoyle/E302/Notes/Characteristics.html</a:t>
            </a:r>
            <a:endParaRPr lang="en-US" altLang="en-US" dirty="0" smtClean="0">
              <a:ea typeface="ＭＳ Ｐゴシック" charset="-128"/>
            </a:endParaRPr>
          </a:p>
          <a:p>
            <a:r>
              <a:rPr lang="en-US" altLang="en-US" baseline="30000" dirty="0" smtClean="0">
                <a:ea typeface="MS PGothic" charset="-128"/>
              </a:rPr>
              <a:t>2</a:t>
            </a:r>
            <a:r>
              <a:rPr lang="en-US" altLang="en-US" dirty="0" smtClean="0">
                <a:ea typeface="MS PGothic" charset="-128"/>
              </a:rPr>
              <a:t> </a:t>
            </a:r>
            <a:r>
              <a:rPr lang="en-US" altLang="en-US" dirty="0">
                <a:ea typeface="MS PGothic" charset="-128"/>
                <a:hlinkClick r:id="rId3"/>
              </a:rPr>
              <a:t>http://docs.openinfo.gov.bc.ca/D52841714A_Response_Package_FIN-2014-00111.PDF</a:t>
            </a:r>
            <a:endParaRPr lang="en-US" altLang="en-US" dirty="0">
              <a:ea typeface="MS PGothic" charset="-128"/>
            </a:endParaRPr>
          </a:p>
          <a:p>
            <a:r>
              <a:rPr lang="en-US" altLang="en-US" baseline="30000" dirty="0" smtClean="0">
                <a:ea typeface="MS PGothic" charset="-128"/>
              </a:rPr>
              <a:t>3</a:t>
            </a:r>
            <a:r>
              <a:rPr lang="en-US" altLang="en-US" dirty="0" smtClean="0">
                <a:ea typeface="MS PGothic" charset="-128"/>
              </a:rPr>
              <a:t> </a:t>
            </a:r>
            <a:r>
              <a:rPr lang="en-US" altLang="en-US" dirty="0">
                <a:ea typeface="MS PGothic" charset="-128"/>
              </a:rPr>
              <a:t>Adapted from: </a:t>
            </a:r>
            <a:r>
              <a:rPr lang="en-US" altLang="en-US" dirty="0">
                <a:ea typeface="MS PGothic" charset="-128"/>
                <a:hlinkClick r:id="rId4"/>
              </a:rPr>
              <a:t>http://docs.openinfo.gov.bc.ca/D27498914A_Response_Package_FNR-2014-00127.PDF</a:t>
            </a:r>
            <a:endParaRPr lang="en-US" altLang="en-US" dirty="0">
              <a:ea typeface="MS PGothic" charset="-128"/>
            </a:endParaRPr>
          </a:p>
          <a:p>
            <a:r>
              <a:rPr lang="en-US" altLang="en-US" baseline="30000" dirty="0" smtClean="0">
                <a:ea typeface="MS PGothic" charset="-128"/>
              </a:rPr>
              <a:t>4</a:t>
            </a:r>
            <a:r>
              <a:rPr lang="en-US" altLang="en-US" dirty="0" smtClean="0">
                <a:ea typeface="MS PGothic" charset="-128"/>
              </a:rPr>
              <a:t> </a:t>
            </a:r>
            <a:r>
              <a:rPr lang="en-CA" altLang="en-US" dirty="0">
                <a:ea typeface="MS PGothic" charset="-128"/>
                <a:hlinkClick r:id="rId5"/>
              </a:rPr>
              <a:t>http://</a:t>
            </a:r>
            <a:r>
              <a:rPr lang="en-CA" altLang="en-US" dirty="0" err="1">
                <a:ea typeface="MS PGothic" charset="-128"/>
                <a:hlinkClick r:id="rId5"/>
              </a:rPr>
              <a:t>www.publicsectorwriting.com</a:t>
            </a:r>
            <a:r>
              <a:rPr lang="en-CA" altLang="en-US" dirty="0">
                <a:ea typeface="MS PGothic" charset="-128"/>
                <a:hlinkClick r:id="rId5"/>
              </a:rPr>
              <a:t>/</a:t>
            </a:r>
            <a:r>
              <a:rPr lang="en-CA" altLang="en-US" dirty="0" err="1">
                <a:ea typeface="MS PGothic" charset="-128"/>
                <a:hlinkClick r:id="rId5"/>
              </a:rPr>
              <a:t>wp</a:t>
            </a:r>
            <a:r>
              <a:rPr lang="en-CA" altLang="en-US" dirty="0">
                <a:ea typeface="MS PGothic" charset="-128"/>
                <a:hlinkClick r:id="rId5"/>
              </a:rPr>
              <a:t>-content/uploads/2010/03/EXAMPLE-Briefing-Note-for-</a:t>
            </a:r>
            <a:r>
              <a:rPr lang="en-CA" altLang="en-US" dirty="0" err="1">
                <a:ea typeface="MS PGothic" charset="-128"/>
                <a:hlinkClick r:id="rId5"/>
              </a:rPr>
              <a:t>Information.pdf</a:t>
            </a:r>
            <a:endParaRPr lang="en-CA" altLang="en-US" dirty="0">
              <a:ea typeface="MS PGothic" charset="-128"/>
            </a:endParaRPr>
          </a:p>
          <a:p>
            <a:r>
              <a:rPr lang="en-US" altLang="en-US" baseline="30000" dirty="0" smtClean="0">
                <a:ea typeface="MS PGothic" charset="-128"/>
              </a:rPr>
              <a:t>5</a:t>
            </a:r>
            <a:r>
              <a:rPr lang="en-US" altLang="en-US" dirty="0" smtClean="0">
                <a:ea typeface="MS PGothic" charset="-128"/>
              </a:rPr>
              <a:t> </a:t>
            </a:r>
            <a:r>
              <a:rPr lang="en-US" dirty="0">
                <a:ea typeface="MS PGothic" charset="0"/>
              </a:rPr>
              <a:t>http://</a:t>
            </a:r>
            <a:r>
              <a:rPr lang="en-US" dirty="0" err="1">
                <a:ea typeface="MS PGothic" charset="0"/>
              </a:rPr>
              <a:t>docs.openinfo.gov.bc.ca</a:t>
            </a:r>
            <a:r>
              <a:rPr lang="en-US" dirty="0">
                <a:ea typeface="MS PGothic" charset="0"/>
              </a:rPr>
              <a:t>/Response_Package_MOE-2015-50169.pdf</a:t>
            </a:r>
          </a:p>
          <a:p>
            <a:endParaRPr lang="en-US" altLang="en-US" dirty="0">
              <a:ea typeface="ＭＳ Ｐゴシック" charset="-128"/>
            </a:endParaRPr>
          </a:p>
          <a:p>
            <a:endParaRPr lang="en-US" dirty="0"/>
          </a:p>
          <a:p>
            <a:endParaRPr lang="en-US" altLang="en-US" dirty="0" smtClean="0">
              <a:ea typeface="MS PGothic" charset="-128"/>
            </a:endParaRPr>
          </a:p>
          <a:p>
            <a:endParaRPr lang="en-US" dirty="0"/>
          </a:p>
        </p:txBody>
      </p:sp>
      <p:sp>
        <p:nvSpPr>
          <p:cNvPr id="3" name="Content Placeholder 2"/>
          <p:cNvSpPr>
            <a:spLocks noGrp="1"/>
          </p:cNvSpPr>
          <p:nvPr>
            <p:ph idx="11"/>
          </p:nvPr>
        </p:nvSpPr>
        <p:spPr/>
        <p:txBody>
          <a:bodyPr/>
          <a:lstStyle/>
          <a:p>
            <a:r>
              <a:rPr lang="en-US" dirty="0" smtClean="0"/>
              <a:t>ENDNOTES</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33</a:t>
            </a:fld>
            <a:endParaRPr lang="en-CA"/>
          </a:p>
        </p:txBody>
      </p:sp>
    </p:spTree>
    <p:extLst>
      <p:ext uri="{BB962C8B-B14F-4D97-AF65-F5344CB8AC3E}">
        <p14:creationId xmlns:p14="http://schemas.microsoft.com/office/powerpoint/2010/main" val="15515886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baseline="30000" dirty="0">
                <a:ea typeface="MS PGothic" charset="-128"/>
              </a:rPr>
              <a:t>6</a:t>
            </a:r>
            <a:r>
              <a:rPr lang="en-US" altLang="en-US" dirty="0" smtClean="0">
                <a:ea typeface="MS PGothic" charset="-128"/>
              </a:rPr>
              <a:t> </a:t>
            </a:r>
            <a:r>
              <a:rPr lang="en-US" altLang="en-US" dirty="0">
                <a:ea typeface="MS PGothic" charset="-128"/>
                <a:hlinkClick r:id="rId2"/>
              </a:rPr>
              <a:t>http://</a:t>
            </a:r>
            <a:r>
              <a:rPr lang="en-US" altLang="en-US" dirty="0" smtClean="0">
                <a:ea typeface="MS PGothic" charset="-128"/>
                <a:hlinkClick r:id="rId2"/>
              </a:rPr>
              <a:t>docs.openinfo.gov.bc.ca/D9749515A_Response_Package_EAO-2014-00077.PDF</a:t>
            </a:r>
            <a:endParaRPr lang="en-US" altLang="en-US" dirty="0" smtClean="0">
              <a:ea typeface="MS PGothic" charset="-128"/>
            </a:endParaRPr>
          </a:p>
          <a:p>
            <a:endParaRPr lang="en-US" altLang="en-US" dirty="0">
              <a:ea typeface="MS PGothic" charset="-128"/>
            </a:endParaRPr>
          </a:p>
          <a:p>
            <a:r>
              <a:rPr lang="en-US" altLang="en-US" baseline="30000" dirty="0">
                <a:ea typeface="MS PGothic" charset="-128"/>
              </a:rPr>
              <a:t>7</a:t>
            </a:r>
            <a:r>
              <a:rPr lang="en-US" altLang="en-US" dirty="0" smtClean="0">
                <a:ea typeface="MS PGothic" charset="-128"/>
              </a:rPr>
              <a:t> </a:t>
            </a:r>
            <a:r>
              <a:rPr lang="en-US" altLang="en-US" dirty="0">
                <a:ea typeface="MS PGothic" charset="-128"/>
                <a:hlinkClick r:id="rId3"/>
              </a:rPr>
              <a:t>http://</a:t>
            </a:r>
            <a:r>
              <a:rPr lang="en-US" altLang="en-US" dirty="0" smtClean="0">
                <a:ea typeface="MS PGothic" charset="-128"/>
                <a:hlinkClick r:id="rId3"/>
              </a:rPr>
              <a:t>docs.openinfo.gov.bc.ca/D52841714A_Response_Package_FIN-2014-00111.PDF</a:t>
            </a:r>
            <a:endParaRPr lang="en-US" altLang="en-US" dirty="0" smtClean="0">
              <a:ea typeface="MS PGothic" charset="-128"/>
            </a:endParaRPr>
          </a:p>
          <a:p>
            <a:endParaRPr lang="en-US" altLang="en-US" dirty="0">
              <a:ea typeface="MS PGothic" charset="-128"/>
            </a:endParaRPr>
          </a:p>
          <a:p>
            <a:pPr>
              <a:defRPr/>
            </a:pPr>
            <a:r>
              <a:rPr lang="en-US" altLang="en-US" baseline="30000" dirty="0">
                <a:ea typeface="MS PGothic" charset="-128"/>
              </a:rPr>
              <a:t>8</a:t>
            </a:r>
            <a:r>
              <a:rPr lang="en-US" altLang="en-US" dirty="0" smtClean="0">
                <a:ea typeface="MS PGothic" charset="-128"/>
              </a:rPr>
              <a:t> </a:t>
            </a:r>
            <a:r>
              <a:rPr lang="en-US" dirty="0"/>
              <a:t>Cunningham, Colleen (2007). Effective and efficient briefing: Improving the </a:t>
            </a:r>
            <a:r>
              <a:rPr lang="en-US" dirty="0" smtClean="0"/>
              <a:t>template and </a:t>
            </a:r>
            <a:r>
              <a:rPr lang="en-US" dirty="0"/>
              <a:t>the process in British Columbia. </a:t>
            </a:r>
            <a:r>
              <a:rPr lang="en-US" dirty="0" smtClean="0"/>
              <a:t>Retrieved from </a:t>
            </a:r>
            <a:r>
              <a:rPr lang="en-US" dirty="0" err="1" smtClean="0"/>
              <a:t>Ebriefings.ca</a:t>
            </a:r>
            <a:endParaRPr lang="en-US" dirty="0" smtClean="0"/>
          </a:p>
          <a:p>
            <a:pPr>
              <a:defRPr/>
            </a:pPr>
            <a:endParaRPr lang="en-US" dirty="0" smtClean="0"/>
          </a:p>
          <a:p>
            <a:pPr>
              <a:defRPr/>
            </a:pPr>
            <a:endParaRPr lang="en-US" dirty="0"/>
          </a:p>
          <a:p>
            <a:endParaRPr lang="en-US" altLang="en-US" dirty="0" smtClean="0">
              <a:ea typeface="MS PGothic" charset="-128"/>
            </a:endParaRPr>
          </a:p>
          <a:p>
            <a:endParaRPr lang="en-US" dirty="0"/>
          </a:p>
        </p:txBody>
      </p:sp>
      <p:sp>
        <p:nvSpPr>
          <p:cNvPr id="3" name="Content Placeholder 2"/>
          <p:cNvSpPr>
            <a:spLocks noGrp="1"/>
          </p:cNvSpPr>
          <p:nvPr>
            <p:ph idx="11"/>
          </p:nvPr>
        </p:nvSpPr>
        <p:spPr/>
        <p:txBody>
          <a:bodyPr/>
          <a:lstStyle/>
          <a:p>
            <a:r>
              <a:rPr lang="en-US" dirty="0" smtClean="0"/>
              <a:t>ENDNOTES</a:t>
            </a:r>
            <a:endParaRPr lang="en-US" dirty="0"/>
          </a:p>
        </p:txBody>
      </p:sp>
      <p:sp>
        <p:nvSpPr>
          <p:cNvPr id="4" name="Title 3"/>
          <p:cNvSpPr>
            <a:spLocks noGrp="1"/>
          </p:cNvSpPr>
          <p:nvPr>
            <p:ph type="title"/>
          </p:nvPr>
        </p:nvSpPr>
        <p:spPr/>
        <p:txBody>
          <a:bodyPr/>
          <a:lstStyle/>
          <a:p>
            <a:r>
              <a:rPr lang="en-US" dirty="0">
                <a:latin typeface="Calibri" charset="0"/>
              </a:rPr>
              <a:t>MODULE FIVE, PRESENTATION </a:t>
            </a:r>
            <a:r>
              <a:rPr lang="en-US" dirty="0" smtClean="0">
                <a:latin typeface="Calibri" charset="0"/>
              </a:rPr>
              <a:t>THREE</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34</a:t>
            </a:fld>
            <a:endParaRPr lang="en-CA"/>
          </a:p>
        </p:txBody>
      </p:sp>
    </p:spTree>
    <p:extLst>
      <p:ext uri="{BB962C8B-B14F-4D97-AF65-F5344CB8AC3E}">
        <p14:creationId xmlns:p14="http://schemas.microsoft.com/office/powerpoint/2010/main" val="444801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spcBef>
                <a:spcPts val="0"/>
              </a:spcBef>
              <a:spcAft>
                <a:spcPts val="1200"/>
              </a:spcAft>
              <a:buFont typeface="Courier New"/>
              <a:buChar char="o"/>
            </a:pPr>
            <a:r>
              <a:rPr lang="en-US" altLang="en-US" dirty="0">
                <a:ea typeface="MS PGothic" charset="-128"/>
              </a:rPr>
              <a:t>To inform an official about an ongoing or recent issue or </a:t>
            </a:r>
            <a:r>
              <a:rPr lang="en-US" altLang="en-US" dirty="0" smtClean="0">
                <a:ea typeface="MS PGothic" charset="-128"/>
              </a:rPr>
              <a:t>situation.</a:t>
            </a:r>
            <a:endParaRPr lang="en-US" altLang="en-US" dirty="0">
              <a:ea typeface="MS PGothic" charset="-128"/>
            </a:endParaRPr>
          </a:p>
          <a:p>
            <a:pPr>
              <a:lnSpc>
                <a:spcPct val="150000"/>
              </a:lnSpc>
              <a:spcBef>
                <a:spcPts val="0"/>
              </a:spcBef>
              <a:spcAft>
                <a:spcPts val="1200"/>
              </a:spcAft>
              <a:buFont typeface="Courier New"/>
              <a:buChar char="o"/>
            </a:pPr>
            <a:r>
              <a:rPr lang="en-US" altLang="en-US" dirty="0">
                <a:ea typeface="MS PGothic" charset="-128"/>
              </a:rPr>
              <a:t>To provide options for going forward on a particular </a:t>
            </a:r>
            <a:r>
              <a:rPr lang="en-US" altLang="en-US" dirty="0" smtClean="0">
                <a:ea typeface="MS PGothic" charset="-128"/>
              </a:rPr>
              <a:t>file.</a:t>
            </a:r>
            <a:endParaRPr lang="en-US" altLang="en-US" dirty="0">
              <a:ea typeface="MS PGothic" charset="-128"/>
            </a:endParaRPr>
          </a:p>
          <a:p>
            <a:pPr>
              <a:lnSpc>
                <a:spcPct val="150000"/>
              </a:lnSpc>
              <a:spcBef>
                <a:spcPts val="0"/>
              </a:spcBef>
              <a:spcAft>
                <a:spcPts val="1200"/>
              </a:spcAft>
              <a:buFont typeface="Courier New"/>
              <a:buChar char="o"/>
            </a:pPr>
            <a:r>
              <a:rPr lang="en-US" altLang="en-US" dirty="0">
                <a:ea typeface="MS PGothic" charset="-128"/>
              </a:rPr>
              <a:t>To suggest public responses for the minister to give on sensitive </a:t>
            </a:r>
            <a:r>
              <a:rPr lang="en-US" altLang="en-US" dirty="0" smtClean="0">
                <a:ea typeface="MS PGothic" charset="-128"/>
              </a:rPr>
              <a:t>issues</a:t>
            </a:r>
            <a:r>
              <a:rPr lang="en-US" altLang="en-US" dirty="0">
                <a:ea typeface="MS PGothic" charset="-128"/>
              </a:rPr>
              <a:t>.</a:t>
            </a:r>
            <a:r>
              <a:rPr lang="en-US" altLang="en-US" dirty="0" smtClean="0">
                <a:ea typeface="MS PGothic" charset="-128"/>
              </a:rPr>
              <a:t> </a:t>
            </a:r>
            <a:endParaRPr lang="en-US" altLang="en-US" dirty="0">
              <a:ea typeface="MS PGothic" charset="-128"/>
            </a:endParaRPr>
          </a:p>
          <a:p>
            <a:pPr>
              <a:lnSpc>
                <a:spcPct val="150000"/>
              </a:lnSpc>
              <a:spcBef>
                <a:spcPts val="0"/>
              </a:spcBef>
              <a:spcAft>
                <a:spcPts val="1200"/>
              </a:spcAft>
              <a:buFont typeface="Courier New"/>
              <a:buChar char="o"/>
            </a:pPr>
            <a:r>
              <a:rPr lang="en-US" altLang="en-US" dirty="0">
                <a:ea typeface="MS PGothic" charset="-128"/>
              </a:rPr>
              <a:t>To prepare for conferences and meetings. </a:t>
            </a:r>
          </a:p>
        </p:txBody>
      </p:sp>
      <p:sp>
        <p:nvSpPr>
          <p:cNvPr id="3" name="Content Placeholder 2"/>
          <p:cNvSpPr>
            <a:spLocks noGrp="1"/>
          </p:cNvSpPr>
          <p:nvPr>
            <p:ph idx="11"/>
          </p:nvPr>
        </p:nvSpPr>
        <p:spPr/>
        <p:txBody>
          <a:bodyPr/>
          <a:lstStyle/>
          <a:p>
            <a:r>
              <a:rPr lang="en-US" dirty="0" smtClean="0"/>
              <a:t>WHY ARE BRIEFING NOTES PREPARED?</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4</a:t>
            </a:fld>
            <a:endParaRPr lang="en-CA"/>
          </a:p>
        </p:txBody>
      </p:sp>
    </p:spTree>
    <p:extLst>
      <p:ext uri="{BB962C8B-B14F-4D97-AF65-F5344CB8AC3E}">
        <p14:creationId xmlns:p14="http://schemas.microsoft.com/office/powerpoint/2010/main" val="1851591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Bef>
                <a:spcPts val="0"/>
              </a:spcBef>
              <a:spcAft>
                <a:spcPts val="1200"/>
              </a:spcAft>
              <a:defRPr/>
            </a:pPr>
            <a:r>
              <a:rPr lang="en-US" dirty="0" smtClean="0">
                <a:solidFill>
                  <a:srgbClr val="553447"/>
                </a:solidFill>
              </a:rPr>
              <a:t>Documents should </a:t>
            </a:r>
            <a:r>
              <a:rPr lang="en-US" dirty="0">
                <a:solidFill>
                  <a:srgbClr val="553447"/>
                </a:solidFill>
              </a:rPr>
              <a:t>be:</a:t>
            </a:r>
          </a:p>
          <a:p>
            <a:pPr marL="914400" indent="-457200">
              <a:spcBef>
                <a:spcPts val="0"/>
              </a:spcBef>
              <a:spcAft>
                <a:spcPts val="1200"/>
              </a:spcAft>
              <a:buFont typeface="Courier New"/>
              <a:buChar char="o"/>
              <a:defRPr/>
            </a:pPr>
            <a:r>
              <a:rPr lang="en-US" dirty="0"/>
              <a:t>Reader-centered  </a:t>
            </a:r>
          </a:p>
          <a:p>
            <a:pPr marL="914400" indent="-457200">
              <a:spcBef>
                <a:spcPts val="0"/>
              </a:spcBef>
              <a:spcAft>
                <a:spcPts val="1200"/>
              </a:spcAft>
              <a:buFont typeface="Courier New"/>
              <a:buChar char="o"/>
              <a:defRPr/>
            </a:pPr>
            <a:r>
              <a:rPr lang="en-US" dirty="0" smtClean="0"/>
              <a:t>Clear and concise </a:t>
            </a:r>
          </a:p>
          <a:p>
            <a:pPr marL="914400" indent="-457200">
              <a:spcBef>
                <a:spcPts val="0"/>
              </a:spcBef>
              <a:spcAft>
                <a:spcPts val="1200"/>
              </a:spcAft>
              <a:buFont typeface="Courier New"/>
              <a:buChar char="o"/>
              <a:defRPr/>
            </a:pPr>
            <a:r>
              <a:rPr lang="en-US" dirty="0" smtClean="0"/>
              <a:t>Precise</a:t>
            </a:r>
            <a:endParaRPr lang="en-US" dirty="0"/>
          </a:p>
          <a:p>
            <a:pPr marL="914400" indent="-457200">
              <a:spcBef>
                <a:spcPts val="0"/>
              </a:spcBef>
              <a:spcAft>
                <a:spcPts val="1200"/>
              </a:spcAft>
              <a:buFont typeface="Courier New"/>
              <a:buChar char="o"/>
              <a:defRPr/>
            </a:pPr>
            <a:r>
              <a:rPr lang="en-US" dirty="0"/>
              <a:t>Objective</a:t>
            </a:r>
          </a:p>
          <a:p>
            <a:pPr marL="914400" indent="-457200">
              <a:spcBef>
                <a:spcPts val="0"/>
              </a:spcBef>
              <a:spcAft>
                <a:spcPts val="1200"/>
              </a:spcAft>
              <a:buFont typeface="Courier New"/>
              <a:buChar char="o"/>
              <a:defRPr/>
            </a:pPr>
            <a:r>
              <a:rPr lang="en-US" dirty="0" smtClean="0"/>
              <a:t>Reliable  </a:t>
            </a:r>
            <a:endParaRPr lang="en-US" dirty="0"/>
          </a:p>
          <a:p>
            <a:pPr marL="914400" indent="-457200">
              <a:spcBef>
                <a:spcPts val="0"/>
              </a:spcBef>
              <a:spcAft>
                <a:spcPts val="1200"/>
              </a:spcAft>
              <a:buFont typeface="Courier New"/>
              <a:buChar char="o"/>
              <a:defRPr/>
            </a:pPr>
            <a:r>
              <a:rPr lang="en-US" dirty="0" smtClean="0"/>
              <a:t>Consistent</a:t>
            </a:r>
          </a:p>
          <a:p>
            <a:pPr marL="914400" indent="-457200">
              <a:spcBef>
                <a:spcPts val="0"/>
              </a:spcBef>
              <a:spcAft>
                <a:spcPts val="1200"/>
              </a:spcAft>
              <a:buFont typeface="Courier New"/>
              <a:buChar char="o"/>
              <a:defRPr/>
            </a:pPr>
            <a:r>
              <a:rPr lang="en-US" dirty="0" smtClean="0"/>
              <a:t>Well-designed </a:t>
            </a:r>
          </a:p>
          <a:p>
            <a:pPr marL="457200" indent="0">
              <a:spcBef>
                <a:spcPts val="0"/>
              </a:spcBef>
              <a:spcAft>
                <a:spcPts val="1200"/>
              </a:spcAft>
              <a:defRPr/>
            </a:pPr>
            <a:r>
              <a:rPr lang="en-US" baseline="30000" dirty="0"/>
              <a:t>1</a:t>
            </a:r>
          </a:p>
          <a:p>
            <a:endParaRPr lang="en-US" dirty="0"/>
          </a:p>
        </p:txBody>
      </p:sp>
      <p:sp>
        <p:nvSpPr>
          <p:cNvPr id="3" name="Content Placeholder 2"/>
          <p:cNvSpPr>
            <a:spLocks noGrp="1"/>
          </p:cNvSpPr>
          <p:nvPr>
            <p:ph idx="11"/>
          </p:nvPr>
        </p:nvSpPr>
        <p:spPr/>
        <p:txBody>
          <a:bodyPr/>
          <a:lstStyle/>
          <a:p>
            <a:r>
              <a:rPr lang="en-US" dirty="0" smtClean="0"/>
              <a:t>BRIEFING NOTES FOR GOVERNMENT OFFICIALS</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5</a:t>
            </a:fld>
            <a:endParaRPr lang="en-CA"/>
          </a:p>
        </p:txBody>
      </p:sp>
    </p:spTree>
    <p:extLst>
      <p:ext uri="{BB962C8B-B14F-4D97-AF65-F5344CB8AC3E}">
        <p14:creationId xmlns:p14="http://schemas.microsoft.com/office/powerpoint/2010/main" val="1204646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596686029"/>
              </p:ext>
            </p:extLst>
          </p:nvPr>
        </p:nvGraphicFramePr>
        <p:xfrm>
          <a:off x="457200" y="1752600"/>
          <a:ext cx="8229600" cy="4079240"/>
        </p:xfrm>
        <a:graphic>
          <a:graphicData uri="http://schemas.openxmlformats.org/drawingml/2006/table">
            <a:tbl>
              <a:tblPr firstRow="1" bandRow="1">
                <a:tableStyleId>{BDBED569-4797-4DF1-A0F4-6AAB3CD982D8}</a:tableStyleId>
              </a:tblPr>
              <a:tblGrid>
                <a:gridCol w="5334000"/>
                <a:gridCol w="2895600"/>
              </a:tblGrid>
              <a:tr h="370840">
                <a:tc>
                  <a:txBody>
                    <a:bodyPr/>
                    <a:lstStyle/>
                    <a:p>
                      <a:r>
                        <a:rPr lang="en-US" sz="1800" b="0" dirty="0" smtClean="0">
                          <a:solidFill>
                            <a:srgbClr val="553447"/>
                          </a:solidFill>
                        </a:rPr>
                        <a:t>AVOID </a:t>
                      </a:r>
                      <a:endParaRPr lang="en-US" sz="1800" b="0" dirty="0">
                        <a:solidFill>
                          <a:srgbClr val="553447"/>
                        </a:solidFill>
                      </a:endParaRPr>
                    </a:p>
                  </a:txBody>
                  <a:tcPr/>
                </a:tc>
                <a:tc>
                  <a:txBody>
                    <a:bodyPr/>
                    <a:lstStyle/>
                    <a:p>
                      <a:r>
                        <a:rPr lang="en-US" sz="1800" b="0" dirty="0" smtClean="0">
                          <a:solidFill>
                            <a:srgbClr val="553447"/>
                          </a:solidFill>
                        </a:rPr>
                        <a:t>USE INSTEAD</a:t>
                      </a:r>
                      <a:endParaRPr lang="en-US" sz="1800" b="0" dirty="0">
                        <a:solidFill>
                          <a:srgbClr val="553447"/>
                        </a:solidFill>
                      </a:endParaRPr>
                    </a:p>
                  </a:txBody>
                  <a:tcPr/>
                </a:tc>
              </a:tr>
              <a:tr h="370840">
                <a:tc>
                  <a:txBody>
                    <a:bodyPr/>
                    <a:lstStyle/>
                    <a:p>
                      <a:r>
                        <a:rPr lang="en-US" sz="1800" dirty="0" smtClean="0"/>
                        <a:t>A considerable</a:t>
                      </a:r>
                      <a:r>
                        <a:rPr lang="en-US" sz="1800" baseline="0" dirty="0" smtClean="0"/>
                        <a:t> amount/number of</a:t>
                      </a:r>
                      <a:endParaRPr lang="en-US" sz="1800" dirty="0"/>
                    </a:p>
                  </a:txBody>
                  <a:tcPr/>
                </a:tc>
                <a:tc>
                  <a:txBody>
                    <a:bodyPr/>
                    <a:lstStyle/>
                    <a:p>
                      <a:r>
                        <a:rPr lang="en-US" sz="1800" dirty="0" smtClean="0"/>
                        <a:t>Much, many, numerous</a:t>
                      </a:r>
                      <a:endParaRPr lang="en-US" sz="1800" dirty="0"/>
                    </a:p>
                  </a:txBody>
                  <a:tcPr/>
                </a:tc>
              </a:tr>
              <a:tr h="370840">
                <a:tc>
                  <a:txBody>
                    <a:bodyPr/>
                    <a:lstStyle/>
                    <a:p>
                      <a:r>
                        <a:rPr lang="en-US" sz="1800" dirty="0" smtClean="0"/>
                        <a:t>Despite,</a:t>
                      </a:r>
                      <a:r>
                        <a:rPr lang="en-US" sz="1800" baseline="0" dirty="0" smtClean="0"/>
                        <a:t> in spite of, however, although</a:t>
                      </a:r>
                      <a:endParaRPr lang="en-US" sz="1800" dirty="0"/>
                    </a:p>
                  </a:txBody>
                  <a:tcPr/>
                </a:tc>
                <a:tc>
                  <a:txBody>
                    <a:bodyPr/>
                    <a:lstStyle/>
                    <a:p>
                      <a:r>
                        <a:rPr lang="en-US" sz="1800" dirty="0" smtClean="0"/>
                        <a:t>But</a:t>
                      </a:r>
                      <a:endParaRPr lang="en-US" sz="1800" dirty="0"/>
                    </a:p>
                  </a:txBody>
                  <a:tcPr/>
                </a:tc>
              </a:tr>
              <a:tr h="370840">
                <a:tc>
                  <a:txBody>
                    <a:bodyPr/>
                    <a:lstStyle/>
                    <a:p>
                      <a:r>
                        <a:rPr lang="en-US" sz="1800" dirty="0" smtClean="0"/>
                        <a:t>Therefore, thus, as a result</a:t>
                      </a:r>
                      <a:endParaRPr lang="en-US" sz="1800" dirty="0"/>
                    </a:p>
                  </a:txBody>
                  <a:tcPr/>
                </a:tc>
                <a:tc>
                  <a:txBody>
                    <a:bodyPr/>
                    <a:lstStyle/>
                    <a:p>
                      <a:r>
                        <a:rPr lang="en-US" sz="1800" dirty="0" smtClean="0"/>
                        <a:t>For this reason</a:t>
                      </a:r>
                      <a:endParaRPr lang="en-US" sz="1800" dirty="0"/>
                    </a:p>
                  </a:txBody>
                  <a:tcPr/>
                </a:tc>
              </a:tr>
              <a:tr h="370840">
                <a:tc>
                  <a:txBody>
                    <a:bodyPr/>
                    <a:lstStyle/>
                    <a:p>
                      <a:r>
                        <a:rPr lang="en-US" sz="1800" dirty="0" smtClean="0"/>
                        <a:t>In addition</a:t>
                      </a:r>
                      <a:r>
                        <a:rPr lang="en-US" sz="1800" baseline="0" dirty="0" smtClean="0"/>
                        <a:t> </a:t>
                      </a:r>
                      <a:endParaRPr lang="en-US" sz="1800" dirty="0"/>
                    </a:p>
                  </a:txBody>
                  <a:tcPr/>
                </a:tc>
                <a:tc>
                  <a:txBody>
                    <a:bodyPr/>
                    <a:lstStyle/>
                    <a:p>
                      <a:r>
                        <a:rPr lang="en-US" sz="1800" dirty="0" smtClean="0"/>
                        <a:t>And</a:t>
                      </a:r>
                      <a:endParaRPr lang="en-US" sz="1800" dirty="0"/>
                    </a:p>
                  </a:txBody>
                  <a:tcPr/>
                </a:tc>
              </a:tr>
              <a:tr h="370840">
                <a:tc>
                  <a:txBody>
                    <a:bodyPr/>
                    <a:lstStyle/>
                    <a:p>
                      <a:r>
                        <a:rPr lang="en-US" sz="1800" dirty="0" smtClean="0"/>
                        <a:t>Regarding, in regard</a:t>
                      </a:r>
                      <a:r>
                        <a:rPr lang="en-US" sz="1800" baseline="0" dirty="0" smtClean="0"/>
                        <a:t> to, concerning, in reference to </a:t>
                      </a:r>
                      <a:endParaRPr lang="en-US" sz="1800" dirty="0"/>
                    </a:p>
                  </a:txBody>
                  <a:tcPr/>
                </a:tc>
                <a:tc>
                  <a:txBody>
                    <a:bodyPr/>
                    <a:lstStyle/>
                    <a:p>
                      <a:r>
                        <a:rPr lang="en-US" sz="1800" dirty="0" smtClean="0"/>
                        <a:t>On, about</a:t>
                      </a:r>
                      <a:endParaRPr lang="en-US" sz="1800" dirty="0"/>
                    </a:p>
                  </a:txBody>
                  <a:tcPr/>
                </a:tc>
              </a:tr>
              <a:tr h="370840">
                <a:tc>
                  <a:txBody>
                    <a:bodyPr/>
                    <a:lstStyle/>
                    <a:p>
                      <a:r>
                        <a:rPr lang="en-US" sz="1800" dirty="0" smtClean="0"/>
                        <a:t>In the event that </a:t>
                      </a:r>
                      <a:endParaRPr lang="en-US" sz="1800" dirty="0"/>
                    </a:p>
                  </a:txBody>
                  <a:tcPr/>
                </a:tc>
                <a:tc>
                  <a:txBody>
                    <a:bodyPr/>
                    <a:lstStyle/>
                    <a:p>
                      <a:r>
                        <a:rPr lang="en-US" sz="1800" dirty="0" smtClean="0"/>
                        <a:t>If </a:t>
                      </a:r>
                      <a:endParaRPr lang="en-US" sz="1800" dirty="0"/>
                    </a:p>
                  </a:txBody>
                  <a:tcPr/>
                </a:tc>
              </a:tr>
              <a:tr h="370840">
                <a:tc>
                  <a:txBody>
                    <a:bodyPr/>
                    <a:lstStyle/>
                    <a:p>
                      <a:r>
                        <a:rPr lang="en-US" sz="1800" dirty="0" smtClean="0"/>
                        <a:t>Due to the fact, </a:t>
                      </a:r>
                      <a:r>
                        <a:rPr lang="en-US" sz="1800" baseline="0" dirty="0" smtClean="0"/>
                        <a:t>in view/light of the fact that</a:t>
                      </a:r>
                      <a:endParaRPr lang="en-US" sz="1800" dirty="0"/>
                    </a:p>
                  </a:txBody>
                  <a:tcPr/>
                </a:tc>
                <a:tc>
                  <a:txBody>
                    <a:bodyPr/>
                    <a:lstStyle/>
                    <a:p>
                      <a:r>
                        <a:rPr lang="en-US" sz="1800" dirty="0" smtClean="0"/>
                        <a:t>Because, since</a:t>
                      </a:r>
                      <a:endParaRPr lang="en-US" sz="1800" dirty="0"/>
                    </a:p>
                  </a:txBody>
                  <a:tcPr/>
                </a:tc>
              </a:tr>
              <a:tr h="370840">
                <a:tc>
                  <a:txBody>
                    <a:bodyPr/>
                    <a:lstStyle/>
                    <a:p>
                      <a:r>
                        <a:rPr lang="en-US" sz="1800" dirty="0" smtClean="0"/>
                        <a:t>For the purpose of, in order to </a:t>
                      </a:r>
                      <a:endParaRPr lang="en-US" sz="1800" dirty="0"/>
                    </a:p>
                  </a:txBody>
                  <a:tcPr/>
                </a:tc>
                <a:tc>
                  <a:txBody>
                    <a:bodyPr/>
                    <a:lstStyle/>
                    <a:p>
                      <a:r>
                        <a:rPr lang="en-US" sz="1800" dirty="0" smtClean="0"/>
                        <a:t>To, for</a:t>
                      </a:r>
                      <a:endParaRPr lang="en-US" sz="1800" dirty="0"/>
                    </a:p>
                  </a:txBody>
                  <a:tcPr/>
                </a:tc>
              </a:tr>
              <a:tr h="370840">
                <a:tc>
                  <a:txBody>
                    <a:bodyPr/>
                    <a:lstStyle/>
                    <a:p>
                      <a:r>
                        <a:rPr lang="en-US" sz="1800" dirty="0" smtClean="0"/>
                        <a:t>Significant, important </a:t>
                      </a:r>
                      <a:r>
                        <a:rPr lang="en-US" sz="1800" baseline="0" dirty="0" smtClean="0"/>
                        <a:t> </a:t>
                      </a:r>
                      <a:endParaRPr lang="en-US" sz="1800" dirty="0"/>
                    </a:p>
                  </a:txBody>
                  <a:tcPr/>
                </a:tc>
                <a:tc>
                  <a:txBody>
                    <a:bodyPr/>
                    <a:lstStyle/>
                    <a:p>
                      <a:r>
                        <a:rPr lang="en-US" sz="1800" dirty="0" smtClean="0"/>
                        <a:t>Key, critical</a:t>
                      </a:r>
                      <a:endParaRPr lang="en-US" sz="1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To a certain extent, to some extent </a:t>
                      </a:r>
                    </a:p>
                  </a:txBody>
                  <a:tcPr/>
                </a:tc>
                <a:tc>
                  <a:txBody>
                    <a:bodyPr/>
                    <a:lstStyle/>
                    <a:p>
                      <a:r>
                        <a:rPr lang="en-US" sz="1800" dirty="0" smtClean="0"/>
                        <a:t>--</a:t>
                      </a:r>
                      <a:endParaRPr lang="en-US" sz="1800" dirty="0"/>
                    </a:p>
                  </a:txBody>
                  <a:tcPr/>
                </a:tc>
              </a:tr>
            </a:tbl>
          </a:graphicData>
        </a:graphic>
      </p:graphicFrame>
      <p:sp>
        <p:nvSpPr>
          <p:cNvPr id="3" name="Content Placeholder 2"/>
          <p:cNvSpPr>
            <a:spLocks noGrp="1"/>
          </p:cNvSpPr>
          <p:nvPr>
            <p:ph idx="11"/>
          </p:nvPr>
        </p:nvSpPr>
        <p:spPr/>
        <p:txBody>
          <a:bodyPr/>
          <a:lstStyle/>
          <a:p>
            <a:r>
              <a:rPr lang="en-US" dirty="0" smtClean="0"/>
              <a:t>CLARITY</a:t>
            </a:r>
            <a:endParaRPr lang="en-US" i="1"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6</a:t>
            </a:fld>
            <a:endParaRPr lang="en-CA"/>
          </a:p>
        </p:txBody>
      </p:sp>
    </p:spTree>
    <p:extLst>
      <p:ext uri="{BB962C8B-B14F-4D97-AF65-F5344CB8AC3E}">
        <p14:creationId xmlns:p14="http://schemas.microsoft.com/office/powerpoint/2010/main" val="607217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Bef>
                <a:spcPts val="0"/>
              </a:spcBef>
              <a:spcAft>
                <a:spcPts val="1200"/>
              </a:spcAft>
            </a:pPr>
            <a:r>
              <a:rPr lang="en-US" altLang="en-US" dirty="0">
                <a:ea typeface="ＭＳ Ｐゴシック" charset="-128"/>
              </a:rPr>
              <a:t>Sentences, headings and bulleted and numbered lists must be parallel (grammatically consistent.) </a:t>
            </a:r>
            <a:endParaRPr lang="en-US" altLang="en-US" b="1" dirty="0">
              <a:ea typeface="ＭＳ Ｐゴシック" charset="-128"/>
            </a:endParaRPr>
          </a:p>
          <a:p>
            <a:pPr marL="0" indent="0">
              <a:spcBef>
                <a:spcPts val="0"/>
              </a:spcBef>
              <a:spcAft>
                <a:spcPts val="1200"/>
              </a:spcAft>
            </a:pPr>
            <a:r>
              <a:rPr lang="en-US" altLang="en-US" dirty="0">
                <a:solidFill>
                  <a:srgbClr val="553447"/>
                </a:solidFill>
                <a:ea typeface="ＭＳ Ｐゴシック" charset="-128"/>
              </a:rPr>
              <a:t>Non-Parallel List </a:t>
            </a:r>
          </a:p>
          <a:p>
            <a:pPr marL="914400" indent="-457200">
              <a:spcBef>
                <a:spcPts val="0"/>
              </a:spcBef>
              <a:spcAft>
                <a:spcPts val="1200"/>
              </a:spcAft>
              <a:buFont typeface="Courier New"/>
              <a:buChar char="o"/>
            </a:pPr>
            <a:r>
              <a:rPr lang="en-US" altLang="en-US" dirty="0">
                <a:ea typeface="ＭＳ Ｐゴシック" charset="-128"/>
              </a:rPr>
              <a:t>PowerPoint slides can enhance a presentation. </a:t>
            </a:r>
          </a:p>
          <a:p>
            <a:pPr marL="914400" indent="-457200">
              <a:spcBef>
                <a:spcPts val="0"/>
              </a:spcBef>
              <a:spcAft>
                <a:spcPts val="1200"/>
              </a:spcAft>
              <a:buFont typeface="Courier New"/>
              <a:buChar char="o"/>
            </a:pPr>
            <a:r>
              <a:rPr lang="en-US" altLang="en-US" dirty="0">
                <a:ea typeface="ＭＳ Ｐゴシック" charset="-128"/>
              </a:rPr>
              <a:t>Keep them simple and </a:t>
            </a:r>
            <a:r>
              <a:rPr lang="en-US" altLang="en-US" dirty="0" smtClean="0">
                <a:ea typeface="ＭＳ Ｐゴシック" charset="-128"/>
              </a:rPr>
              <a:t>it</a:t>
            </a:r>
            <a:r>
              <a:rPr lang="en-US" altLang="en-US" dirty="0">
                <a:ea typeface="ＭＳ Ｐゴシック" charset="-128"/>
              </a:rPr>
              <a:t> </a:t>
            </a:r>
            <a:r>
              <a:rPr lang="en-US" altLang="en-US" dirty="0" smtClean="0">
                <a:ea typeface="ＭＳ Ｐゴシック" charset="-128"/>
              </a:rPr>
              <a:t>is </a:t>
            </a:r>
            <a:r>
              <a:rPr lang="en-US" altLang="en-US" dirty="0">
                <a:ea typeface="ＭＳ Ｐゴシック" charset="-128"/>
              </a:rPr>
              <a:t>important to have less than 20 words per slide; </a:t>
            </a:r>
          </a:p>
          <a:p>
            <a:pPr marL="914400" indent="-457200">
              <a:spcBef>
                <a:spcPts val="0"/>
              </a:spcBef>
              <a:spcAft>
                <a:spcPts val="1200"/>
              </a:spcAft>
              <a:buFont typeface="Courier New"/>
              <a:buChar char="o"/>
            </a:pPr>
            <a:r>
              <a:rPr lang="en-US" altLang="en-US" dirty="0">
                <a:ea typeface="ＭＳ Ｐゴシック" charset="-128"/>
              </a:rPr>
              <a:t>Assigning visuals to a supporting role</a:t>
            </a:r>
          </a:p>
          <a:p>
            <a:pPr marL="914400" indent="-457200">
              <a:spcBef>
                <a:spcPts val="0"/>
              </a:spcBef>
              <a:spcAft>
                <a:spcPts val="1200"/>
              </a:spcAft>
              <a:buFont typeface="Courier New"/>
              <a:buChar char="o"/>
            </a:pPr>
            <a:r>
              <a:rPr lang="en-US" altLang="en-US" dirty="0" smtClean="0">
                <a:ea typeface="ＭＳ Ｐゴシック" charset="-128"/>
              </a:rPr>
              <a:t>It</a:t>
            </a:r>
            <a:r>
              <a:rPr lang="en-US" altLang="en-US" dirty="0">
                <a:ea typeface="ＭＳ Ｐゴシック" charset="-128"/>
              </a:rPr>
              <a:t> </a:t>
            </a:r>
            <a:r>
              <a:rPr lang="en-US" altLang="en-US" dirty="0" smtClean="0">
                <a:ea typeface="ＭＳ Ｐゴシック" charset="-128"/>
              </a:rPr>
              <a:t>is </a:t>
            </a:r>
            <a:r>
              <a:rPr lang="en-US" altLang="en-US" dirty="0">
                <a:ea typeface="ＭＳ Ｐゴシック" charset="-128"/>
              </a:rPr>
              <a:t>best to use parallel points on your slides.  </a:t>
            </a:r>
          </a:p>
          <a:p>
            <a:pPr>
              <a:spcBef>
                <a:spcPts val="0"/>
              </a:spcBef>
              <a:spcAft>
                <a:spcPts val="1200"/>
              </a:spcAft>
            </a:pPr>
            <a:endParaRPr lang="en-US" dirty="0"/>
          </a:p>
        </p:txBody>
      </p:sp>
      <p:sp>
        <p:nvSpPr>
          <p:cNvPr id="3" name="Content Placeholder 2"/>
          <p:cNvSpPr>
            <a:spLocks noGrp="1"/>
          </p:cNvSpPr>
          <p:nvPr>
            <p:ph idx="11"/>
          </p:nvPr>
        </p:nvSpPr>
        <p:spPr/>
        <p:txBody>
          <a:bodyPr/>
          <a:lstStyle/>
          <a:p>
            <a:r>
              <a:rPr lang="en-US" dirty="0" smtClean="0"/>
              <a:t>CONSISTENCY </a:t>
            </a:r>
            <a:endParaRPr lang="en-US"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7</a:t>
            </a:fld>
            <a:endParaRPr lang="en-CA"/>
          </a:p>
        </p:txBody>
      </p:sp>
    </p:spTree>
    <p:extLst>
      <p:ext uri="{BB962C8B-B14F-4D97-AF65-F5344CB8AC3E}">
        <p14:creationId xmlns:p14="http://schemas.microsoft.com/office/powerpoint/2010/main" val="1435334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Bef>
                <a:spcPts val="0"/>
              </a:spcBef>
              <a:spcAft>
                <a:spcPts val="1200"/>
              </a:spcAft>
            </a:pPr>
            <a:r>
              <a:rPr lang="en-US" altLang="en-US" dirty="0" smtClean="0">
                <a:solidFill>
                  <a:srgbClr val="553447"/>
                </a:solidFill>
                <a:ea typeface="ＭＳ Ｐゴシック" charset="-128"/>
              </a:rPr>
              <a:t>Parallel </a:t>
            </a:r>
            <a:r>
              <a:rPr lang="en-US" altLang="en-US" dirty="0">
                <a:solidFill>
                  <a:srgbClr val="553447"/>
                </a:solidFill>
                <a:ea typeface="ＭＳ Ｐゴシック" charset="-128"/>
              </a:rPr>
              <a:t>List </a:t>
            </a:r>
          </a:p>
          <a:p>
            <a:pPr marL="914400" indent="-457200">
              <a:spcBef>
                <a:spcPts val="0"/>
              </a:spcBef>
              <a:spcAft>
                <a:spcPts val="1200"/>
              </a:spcAft>
              <a:buFont typeface="Courier New"/>
              <a:buChar char="o"/>
            </a:pPr>
            <a:r>
              <a:rPr lang="en-US" altLang="en-US" dirty="0">
                <a:ea typeface="ＭＳ Ｐゴシック" charset="-128"/>
              </a:rPr>
              <a:t>Use PowerPoint slides to enhance a presentation.</a:t>
            </a:r>
          </a:p>
          <a:p>
            <a:pPr marL="914400" indent="-457200">
              <a:spcBef>
                <a:spcPts val="0"/>
              </a:spcBef>
              <a:spcAft>
                <a:spcPts val="1200"/>
              </a:spcAft>
              <a:buFont typeface="Courier New"/>
              <a:buChar char="o"/>
            </a:pPr>
            <a:r>
              <a:rPr lang="en-US" altLang="en-US" dirty="0">
                <a:ea typeface="ＭＳ Ｐゴシック" charset="-128"/>
              </a:rPr>
              <a:t>Keep the slides simple.</a:t>
            </a:r>
          </a:p>
          <a:p>
            <a:pPr marL="914400" indent="-457200">
              <a:spcBef>
                <a:spcPts val="0"/>
              </a:spcBef>
              <a:spcAft>
                <a:spcPts val="1200"/>
              </a:spcAft>
              <a:buFont typeface="Courier New"/>
              <a:buChar char="o"/>
            </a:pPr>
            <a:r>
              <a:rPr lang="en-US" altLang="en-US" dirty="0">
                <a:ea typeface="ＭＳ Ｐゴシック" charset="-128"/>
              </a:rPr>
              <a:t>Use less than 25 words per slide.</a:t>
            </a:r>
          </a:p>
          <a:p>
            <a:pPr marL="914400" indent="-457200">
              <a:spcBef>
                <a:spcPts val="0"/>
              </a:spcBef>
              <a:spcAft>
                <a:spcPts val="1200"/>
              </a:spcAft>
              <a:buFont typeface="Courier New"/>
              <a:buChar char="o"/>
            </a:pPr>
            <a:r>
              <a:rPr lang="en-US" altLang="en-US" dirty="0">
                <a:ea typeface="ＭＳ Ｐゴシック" charset="-128"/>
              </a:rPr>
              <a:t>Assign PowerPoint slides to a supporting role.</a:t>
            </a:r>
          </a:p>
          <a:p>
            <a:pPr marL="914400" indent="-457200">
              <a:spcBef>
                <a:spcPts val="0"/>
              </a:spcBef>
              <a:spcAft>
                <a:spcPts val="1200"/>
              </a:spcAft>
              <a:buFont typeface="Courier New"/>
              <a:buChar char="o"/>
            </a:pPr>
            <a:r>
              <a:rPr lang="en-US" altLang="en-US" dirty="0">
                <a:ea typeface="ＭＳ Ｐゴシック" charset="-128"/>
              </a:rPr>
              <a:t>Make sure the points on your slides are parallel. </a:t>
            </a:r>
          </a:p>
          <a:p>
            <a:endParaRPr lang="en-US" dirty="0"/>
          </a:p>
        </p:txBody>
      </p:sp>
      <p:sp>
        <p:nvSpPr>
          <p:cNvPr id="3" name="Content Placeholder 2"/>
          <p:cNvSpPr>
            <a:spLocks noGrp="1"/>
          </p:cNvSpPr>
          <p:nvPr>
            <p:ph idx="11"/>
          </p:nvPr>
        </p:nvSpPr>
        <p:spPr/>
        <p:txBody>
          <a:bodyPr/>
          <a:lstStyle/>
          <a:p>
            <a:r>
              <a:rPr lang="en-US" dirty="0" smtClean="0"/>
              <a:t>CONSISTENCY </a:t>
            </a:r>
            <a:r>
              <a:rPr lang="en-US" i="1" dirty="0" smtClean="0"/>
              <a:t>(continued)</a:t>
            </a:r>
            <a:endParaRPr lang="en-US" i="1" dirty="0"/>
          </a:p>
        </p:txBody>
      </p:sp>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8</a:t>
            </a:fld>
            <a:endParaRPr lang="en-CA"/>
          </a:p>
        </p:txBody>
      </p:sp>
    </p:spTree>
    <p:extLst>
      <p:ext uri="{BB962C8B-B14F-4D97-AF65-F5344CB8AC3E}">
        <p14:creationId xmlns:p14="http://schemas.microsoft.com/office/powerpoint/2010/main" val="1539928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ea typeface="ＭＳ Ｐゴシック" charset="-128"/>
              </a:rPr>
              <a:t>JSGS PROFESSIONAL WORKSHOP SERIES </a:t>
            </a:r>
            <a:endParaRPr lang="en-US" dirty="0"/>
          </a:p>
        </p:txBody>
      </p:sp>
      <p:sp>
        <p:nvSpPr>
          <p:cNvPr id="5" name="Slide Number Placeholder 4"/>
          <p:cNvSpPr>
            <a:spLocks noGrp="1"/>
          </p:cNvSpPr>
          <p:nvPr>
            <p:ph type="sldNum" sz="quarter" idx="12"/>
          </p:nvPr>
        </p:nvSpPr>
        <p:spPr/>
        <p:txBody>
          <a:bodyPr/>
          <a:lstStyle/>
          <a:p>
            <a:pPr>
              <a:defRPr/>
            </a:pPr>
            <a:fld id="{E8C335A2-1D46-EF41-B4EB-FB7781F0265D}" type="slidenum">
              <a:rPr lang="en-CA" smtClean="0"/>
              <a:pPr>
                <a:defRPr/>
              </a:pPr>
              <a:t>9</a:t>
            </a:fld>
            <a:endParaRPr lang="en-CA"/>
          </a:p>
        </p:txBody>
      </p:sp>
      <p:graphicFrame>
        <p:nvGraphicFramePr>
          <p:cNvPr id="9" name="Content Placeholder 5"/>
          <p:cNvGraphicFramePr>
            <a:graphicFrameLocks noGrp="1"/>
          </p:cNvGraphicFramePr>
          <p:nvPr>
            <p:ph idx="1"/>
            <p:extLst>
              <p:ext uri="{D42A27DB-BD31-4B8C-83A1-F6EECF244321}">
                <p14:modId xmlns:p14="http://schemas.microsoft.com/office/powerpoint/2010/main" val="1374344043"/>
              </p:ext>
            </p:extLst>
          </p:nvPr>
        </p:nvGraphicFramePr>
        <p:xfrm>
          <a:off x="457200" y="1752600"/>
          <a:ext cx="8229600" cy="4191000"/>
        </p:xfrm>
        <a:graphic>
          <a:graphicData uri="http://schemas.openxmlformats.org/drawingml/2006/table">
            <a:tbl>
              <a:tblPr firstRow="1" bandRow="1">
                <a:tableStyleId>{5C22544A-7EE6-4342-B048-85BDC9FD1C3A}</a:tableStyleId>
              </a:tblPr>
              <a:tblGrid>
                <a:gridCol w="8229600"/>
              </a:tblGrid>
              <a:tr h="4191000">
                <a:tc>
                  <a:txBody>
                    <a:bodyPr/>
                    <a:lstStyle/>
                    <a:p>
                      <a:pPr algn="ctr"/>
                      <a:endParaRPr lang="en-US" sz="2400" dirty="0" smtClean="0"/>
                    </a:p>
                    <a:p>
                      <a:pPr algn="ctr"/>
                      <a:endParaRPr lang="en-US" sz="2400" dirty="0" smtClean="0"/>
                    </a:p>
                    <a:p>
                      <a:pPr algn="ctr"/>
                      <a:endParaRPr lang="en-US" sz="2400" dirty="0" smtClean="0"/>
                    </a:p>
                    <a:p>
                      <a:pPr algn="ctr"/>
                      <a:endParaRPr lang="en-US" sz="2400" dirty="0" smtClean="0"/>
                    </a:p>
                    <a:p>
                      <a:pPr algn="ctr"/>
                      <a:r>
                        <a:rPr lang="en-US" sz="2400" dirty="0" smtClean="0"/>
                        <a:t>ACTIVITY</a:t>
                      </a:r>
                      <a:r>
                        <a:rPr lang="en-US" sz="2400" baseline="0" dirty="0" smtClean="0"/>
                        <a:t> ONE: CRITIQUING AND COMPARING </a:t>
                      </a:r>
                    </a:p>
                    <a:p>
                      <a:pPr algn="ctr"/>
                      <a:r>
                        <a:rPr lang="en-US" sz="2400" baseline="0" dirty="0" smtClean="0"/>
                        <a:t>A POWERPOINT SLIDE </a:t>
                      </a:r>
                      <a:endParaRPr lang="en-US" sz="2400" dirty="0"/>
                    </a:p>
                  </a:txBody>
                  <a:tcPr>
                    <a:solidFill>
                      <a:srgbClr val="553447"/>
                    </a:solidFill>
                  </a:tcPr>
                </a:tc>
              </a:tr>
            </a:tbl>
          </a:graphicData>
        </a:graphic>
      </p:graphicFrame>
    </p:spTree>
    <p:extLst>
      <p:ext uri="{BB962C8B-B14F-4D97-AF65-F5344CB8AC3E}">
        <p14:creationId xmlns:p14="http://schemas.microsoft.com/office/powerpoint/2010/main" val="1564826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6_JSGS_Powerpoint Template">
  <a:themeElements>
    <a:clrScheme name="JSGS">
      <a:dk1>
        <a:sysClr val="windowText" lastClr="000000"/>
      </a:dk1>
      <a:lt1>
        <a:sysClr val="window" lastClr="FFFFFF"/>
      </a:lt1>
      <a:dk2>
        <a:srgbClr val="7B8644"/>
      </a:dk2>
      <a:lt2>
        <a:srgbClr val="EEECE1"/>
      </a:lt2>
      <a:accent1>
        <a:srgbClr val="7B8644"/>
      </a:accent1>
      <a:accent2>
        <a:srgbClr val="4A6371"/>
      </a:accent2>
      <a:accent3>
        <a:srgbClr val="683B39"/>
      </a:accent3>
      <a:accent4>
        <a:srgbClr val="594256"/>
      </a:accent4>
      <a:accent5>
        <a:srgbClr val="DCDDDF"/>
      </a:accent5>
      <a:accent6>
        <a:srgbClr val="00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2016_JSGS_Powerpoint Template.potx</Template>
  <TotalTime>2909</TotalTime>
  <Words>2031</Words>
  <Application>Microsoft Macintosh PowerPoint</Application>
  <PresentationFormat>On-screen Show (4:3)</PresentationFormat>
  <Paragraphs>319</Paragraphs>
  <Slides>34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Calibri</vt:lpstr>
      <vt:lpstr>Courier New</vt:lpstr>
      <vt:lpstr>MS PGothic</vt:lpstr>
      <vt:lpstr>ＭＳ Ｐゴシック</vt:lpstr>
      <vt:lpstr>Wingdings</vt:lpstr>
      <vt:lpstr>Arial</vt:lpstr>
      <vt:lpstr>2016_JSGS_Powerpoint Template</vt:lpstr>
      <vt:lpstr>WRITING A BRIEFING NOTE</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JSGS PROFESSIONAL WORKSHOP SERIES </vt:lpstr>
      <vt:lpstr>MODULE FIVE, PRESENTATION THREE</vt:lpstr>
    </vt:vector>
  </TitlesOfParts>
  <Company>University of Regina</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Wowchuk</dc:creator>
  <cp:lastModifiedBy>McWhinney, Heather</cp:lastModifiedBy>
  <cp:revision>102</cp:revision>
  <dcterms:created xsi:type="dcterms:W3CDTF">2012-10-29T19:48:17Z</dcterms:created>
  <dcterms:modified xsi:type="dcterms:W3CDTF">2016-11-24T16:03:54Z</dcterms:modified>
</cp:coreProperties>
</file>