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0" r:id="rId2"/>
    <p:sldId id="294" r:id="rId3"/>
    <p:sldId id="295" r:id="rId4"/>
    <p:sldId id="296" r:id="rId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4799D-8185-4B4C-B454-F9BBFBF2401E}" v="1" dt="2024-05-27T23:14:01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 autoAdjust="0"/>
    <p:restoredTop sz="93979" autoAdjust="0"/>
  </p:normalViewPr>
  <p:slideViewPr>
    <p:cSldViewPr>
      <p:cViewPr varScale="1">
        <p:scale>
          <a:sx n="85" d="100"/>
          <a:sy n="85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e Eisler" userId="0c737cebcfea22bf" providerId="LiveId" clId="{4B74799D-8185-4B4C-B454-F9BBFBF2401E}"/>
    <pc:docChg chg="undo custSel modSld">
      <pc:chgData name="Dale Eisler" userId="0c737cebcfea22bf" providerId="LiveId" clId="{4B74799D-8185-4B4C-B454-F9BBFBF2401E}" dt="2024-05-28T17:20:34.031" v="434" actId="33524"/>
      <pc:docMkLst>
        <pc:docMk/>
      </pc:docMkLst>
      <pc:sldChg chg="addSp delSp modSp mod">
        <pc:chgData name="Dale Eisler" userId="0c737cebcfea22bf" providerId="LiveId" clId="{4B74799D-8185-4B4C-B454-F9BBFBF2401E}" dt="2024-05-28T17:18:33.413" v="417" actId="1035"/>
        <pc:sldMkLst>
          <pc:docMk/>
          <pc:sldMk cId="0" sldId="260"/>
        </pc:sldMkLst>
        <pc:spChg chg="mod">
          <ac:chgData name="Dale Eisler" userId="0c737cebcfea22bf" providerId="LiveId" clId="{4B74799D-8185-4B4C-B454-F9BBFBF2401E}" dt="2024-05-28T17:18:33.413" v="417" actId="1035"/>
          <ac:spMkLst>
            <pc:docMk/>
            <pc:sldMk cId="0" sldId="260"/>
            <ac:spMk id="2" creationId="{00000000-0000-0000-0000-000000000000}"/>
          </ac:spMkLst>
        </pc:spChg>
        <pc:spChg chg="add del">
          <ac:chgData name="Dale Eisler" userId="0c737cebcfea22bf" providerId="LiveId" clId="{4B74799D-8185-4B4C-B454-F9BBFBF2401E}" dt="2024-05-27T23:11:26.106" v="400" actId="22"/>
          <ac:spMkLst>
            <pc:docMk/>
            <pc:sldMk cId="0" sldId="260"/>
            <ac:spMk id="5" creationId="{032C9F2A-6CBF-81FC-D1EF-148DD4FC240F}"/>
          </ac:spMkLst>
        </pc:spChg>
        <pc:picChg chg="del">
          <ac:chgData name="Dale Eisler" userId="0c737cebcfea22bf" providerId="LiveId" clId="{4B74799D-8185-4B4C-B454-F9BBFBF2401E}" dt="2024-05-27T23:11:16.728" v="398" actId="478"/>
          <ac:picMkLst>
            <pc:docMk/>
            <pc:sldMk cId="0" sldId="260"/>
            <ac:picMk id="4" creationId="{5024162E-D801-14E2-6DD8-1227F661120C}"/>
          </ac:picMkLst>
        </pc:picChg>
        <pc:picChg chg="add mod">
          <ac:chgData name="Dale Eisler" userId="0c737cebcfea22bf" providerId="LiveId" clId="{4B74799D-8185-4B4C-B454-F9BBFBF2401E}" dt="2024-05-28T17:18:26.931" v="416" actId="14100"/>
          <ac:picMkLst>
            <pc:docMk/>
            <pc:sldMk cId="0" sldId="260"/>
            <ac:picMk id="7" creationId="{5C20B8DE-A2C5-DA30-2F33-DF4739D1ACA5}"/>
          </ac:picMkLst>
        </pc:picChg>
      </pc:sldChg>
      <pc:sldChg chg="modSp mod">
        <pc:chgData name="Dale Eisler" userId="0c737cebcfea22bf" providerId="LiveId" clId="{4B74799D-8185-4B4C-B454-F9BBFBF2401E}" dt="2024-05-28T17:19:17.571" v="432" actId="20577"/>
        <pc:sldMkLst>
          <pc:docMk/>
          <pc:sldMk cId="375773076" sldId="295"/>
        </pc:sldMkLst>
        <pc:spChg chg="mod">
          <ac:chgData name="Dale Eisler" userId="0c737cebcfea22bf" providerId="LiveId" clId="{4B74799D-8185-4B4C-B454-F9BBFBF2401E}" dt="2024-05-27T17:07:24.747" v="397" actId="1035"/>
          <ac:spMkLst>
            <pc:docMk/>
            <pc:sldMk cId="375773076" sldId="295"/>
            <ac:spMk id="3" creationId="{8F5B0AD2-8799-E59F-6C3C-E2AF63381BE8}"/>
          </ac:spMkLst>
        </pc:spChg>
        <pc:spChg chg="mod">
          <ac:chgData name="Dale Eisler" userId="0c737cebcfea22bf" providerId="LiveId" clId="{4B74799D-8185-4B4C-B454-F9BBFBF2401E}" dt="2024-05-28T17:19:17.571" v="432" actId="20577"/>
          <ac:spMkLst>
            <pc:docMk/>
            <pc:sldMk cId="375773076" sldId="295"/>
            <ac:spMk id="6" creationId="{0F9A9F54-966F-EA6D-39E4-D8FCBD3A9C7F}"/>
          </ac:spMkLst>
        </pc:spChg>
      </pc:sldChg>
      <pc:sldChg chg="modSp mod">
        <pc:chgData name="Dale Eisler" userId="0c737cebcfea22bf" providerId="LiveId" clId="{4B74799D-8185-4B4C-B454-F9BBFBF2401E}" dt="2024-05-28T17:20:34.031" v="434" actId="33524"/>
        <pc:sldMkLst>
          <pc:docMk/>
          <pc:sldMk cId="1445009285" sldId="296"/>
        </pc:sldMkLst>
        <pc:spChg chg="mod">
          <ac:chgData name="Dale Eisler" userId="0c737cebcfea22bf" providerId="LiveId" clId="{4B74799D-8185-4B4C-B454-F9BBFBF2401E}" dt="2024-05-28T17:20:34.031" v="434" actId="33524"/>
          <ac:spMkLst>
            <pc:docMk/>
            <pc:sldMk cId="1445009285" sldId="296"/>
            <ac:spMk id="6" creationId="{C12D2DB7-5C62-5F37-CA9B-BD83CBE388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B9DC10-5C31-408B-AF7F-77FCC7F0271E}" type="datetimeFigureOut">
              <a:rPr lang="en-US"/>
              <a:pPr>
                <a:defRPr/>
              </a:pPr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E1CBCB-1155-4124-938B-64A93010E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C2C1A39-2059-4BC4-9385-9083AA104B54}" type="datetimeFigureOut">
              <a:rPr lang="en-US"/>
              <a:pPr>
                <a:defRPr/>
              </a:pPr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0201E7-C9F8-47EF-9EC3-F667A7475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238" indent="-290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5225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1950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8675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B19C7EA-A63E-4D09-BCAA-8754B362A26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201E7-C9F8-47EF-9EC3-F667A7475D2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93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0" y="5702808"/>
            <a:ext cx="6864096" cy="5455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i="1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17904" y="4931664"/>
            <a:ext cx="6867144" cy="542544"/>
          </a:xfrm>
          <a:prstGeom prst="rect">
            <a:avLst/>
          </a:prstGeom>
        </p:spPr>
        <p:txBody>
          <a:bodyPr/>
          <a:lstStyle>
            <a:lvl1pPr>
              <a:defRPr sz="2800" i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4D2B26-5E6B-4F4F-8C5F-43840790FD5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07408"/>
            <a:ext cx="2362200" cy="528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19600"/>
            <a:ext cx="2295151" cy="4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16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B864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28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685800" y="4327525"/>
            <a:ext cx="7772400" cy="1235075"/>
          </a:xfrm>
          <a:prstGeom prst="rect">
            <a:avLst/>
          </a:prstGeom>
        </p:spPr>
        <p:txBody>
          <a:bodyPr/>
          <a:lstStyle>
            <a:lvl1pPr>
              <a:defRPr sz="4000" i="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>CLICK TO ADD 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1"/>
          </p:nvPr>
        </p:nvSpPr>
        <p:spPr>
          <a:xfrm>
            <a:off x="685800" y="2819400"/>
            <a:ext cx="7772400" cy="1500187"/>
          </a:xfrm>
          <a:prstGeom prst="rect">
            <a:avLst/>
          </a:prstGeom>
        </p:spPr>
        <p:txBody>
          <a:bodyPr anchor="b"/>
          <a:lstStyle>
            <a:lvl1pPr>
              <a:defRPr sz="240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DFFA75A-7B7C-4ED1-ABA9-9E59073772C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0699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26720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495800" y="1752600"/>
            <a:ext cx="4191000" cy="426720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693543B-E267-4FF7-AA87-E8472E228FF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1377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/>
              <a:t>www.schoolofpublicpolicy.sk.ca</a:t>
            </a:r>
            <a:endParaRPr lang="en-US" altLang="en-US" sz="1400" spc="15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4038600" cy="2908219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419600" y="2514600"/>
            <a:ext cx="4191000" cy="2908219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81000" y="11430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idx="13"/>
          </p:nvPr>
        </p:nvSpPr>
        <p:spPr>
          <a:xfrm>
            <a:off x="381000" y="1828800"/>
            <a:ext cx="4040188" cy="639762"/>
          </a:xfrm>
          <a:prstGeom prst="rect">
            <a:avLst/>
          </a:prstGeom>
        </p:spPr>
        <p:txBody>
          <a:bodyPr/>
          <a:lstStyle>
            <a:lvl1pPr>
              <a:defRPr sz="2400" b="1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idx="14"/>
          </p:nvPr>
        </p:nvSpPr>
        <p:spPr>
          <a:xfrm>
            <a:off x="4419600" y="1828800"/>
            <a:ext cx="4191000" cy="639762"/>
          </a:xfrm>
          <a:prstGeom prst="rect">
            <a:avLst/>
          </a:prstGeom>
        </p:spPr>
        <p:txBody>
          <a:bodyPr/>
          <a:lstStyle>
            <a:lvl1pPr>
              <a:defRPr sz="2400" b="1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705C710-3CD9-4B23-B70B-C2723456024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6060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/>
              <a:t>www.schoolofpublicpolicy.sk.ca</a:t>
            </a:r>
            <a:endParaRPr lang="en-US" altLang="en-US" sz="1400" spc="15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 marL="914400" indent="-457200">
              <a:buFont typeface="+mj-lt"/>
              <a:buAutoNum type="arabicPeriod"/>
              <a:defRPr sz="2000" cap="none"/>
            </a:lvl2pPr>
            <a:lvl3pPr marL="1371600" indent="-457200">
              <a:buFont typeface="+mj-lt"/>
              <a:buAutoNum type="alphaLcParenR"/>
              <a:defRPr sz="2000" cap="none"/>
            </a:lvl3pPr>
            <a:lvl4pPr marL="1828800" indent="-457200">
              <a:buFont typeface="Arial" pitchFamily="34" charset="0"/>
              <a:buChar char="•"/>
              <a:defRPr sz="2000" cap="none"/>
            </a:lvl4pPr>
            <a:lvl5pPr marL="2286000" indent="-457200">
              <a:buFont typeface="Wingdings" pitchFamily="2" charset="2"/>
              <a:buChar char="Ø"/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5D33CF3-41D4-4D5E-BCE1-08F744B793D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188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/>
              <a:t>www.schoolofpublicpolicy.sk.ca</a:t>
            </a:r>
            <a:endParaRPr lang="en-US" altLang="en-US" sz="1400" spc="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200" y="1755648"/>
            <a:ext cx="8229600" cy="411480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7391400" y="5867400"/>
            <a:ext cx="1752600" cy="249936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211940C-E953-4E4F-8844-D7C2A34DB3D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895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/>
              <a:t>www.schoolofpublicpolicy.sk.ca</a:t>
            </a:r>
            <a:endParaRPr lang="en-US" altLang="en-US" sz="1400" spc="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755648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7391400" y="5867400"/>
            <a:ext cx="1752600" cy="249936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F96CD87-72C6-480A-8E66-B7AD6480FEE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3390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/>
              <a:t>www.schoolofpublicpolicy.sk.ca</a:t>
            </a:r>
            <a:endParaRPr lang="en-US" altLang="en-US" sz="1400" spc="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57200" y="1755648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7391400" y="5867400"/>
            <a:ext cx="1752600" cy="249936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D5551CE-5881-43E9-8E4F-5B574EDC564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6128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i="1" kern="1200">
          <a:solidFill>
            <a:srgbClr val="9BBB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53000"/>
            <a:ext cx="8458200" cy="1752600"/>
          </a:xfrm>
        </p:spPr>
        <p:txBody>
          <a:bodyPr/>
          <a:lstStyle/>
          <a:p>
            <a:pPr algn="ctr"/>
            <a:r>
              <a:rPr lang="en-CA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Health System and Human Resource Planning:</a:t>
            </a:r>
            <a:br>
              <a:rPr lang="en-CA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sz="1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Population Health Approach</a:t>
            </a:r>
            <a:br>
              <a:rPr lang="en-CA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600" kern="0" cap="none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1600" kern="0" cap="none" dirty="0">
                <a:solidFill>
                  <a:srgbClr val="3435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hilina </a:t>
            </a:r>
            <a:r>
              <a:rPr lang="en-CA" sz="1600" kern="0" cap="none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sz="1600" kern="0" cap="none" dirty="0">
                <a:solidFill>
                  <a:srgbClr val="3435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andara, Assistant </a:t>
            </a:r>
            <a:r>
              <a:rPr lang="en-CA" sz="1600" kern="0" cap="none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600" kern="0" cap="none" dirty="0">
                <a:solidFill>
                  <a:srgbClr val="3435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rofessor, University of </a:t>
            </a:r>
            <a:r>
              <a:rPr lang="en-CA" sz="1600" kern="0" cap="none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600" kern="0" cap="none" dirty="0">
                <a:solidFill>
                  <a:srgbClr val="3435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askatchewan School of Public </a:t>
            </a:r>
            <a:r>
              <a:rPr lang="en-CA" sz="1600" kern="0" cap="none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sz="1600" kern="0" cap="none" dirty="0">
                <a:solidFill>
                  <a:srgbClr val="3435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eal</a:t>
            </a:r>
            <a:r>
              <a:rPr lang="en-CA" sz="1800" kern="0" cap="none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br>
              <a:rPr lang="en-CA" sz="1800" kern="0" cap="none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June 2024</a:t>
            </a:r>
            <a:b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1600" i="1" cap="none" baseline="30000" dirty="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pic>
        <p:nvPicPr>
          <p:cNvPr id="7" name="Picture 6" descr="A room with beds and medical equipment&#10;&#10;Description automatically generated">
            <a:extLst>
              <a:ext uri="{FF2B5EF4-FFF2-40B4-BE49-F238E27FC236}">
                <a16:creationId xmlns:a16="http://schemas.microsoft.com/office/drawing/2014/main" id="{5C20B8DE-A2C5-DA30-2F33-DF4739D1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175"/>
            <a:ext cx="8229600" cy="3901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143000"/>
            <a:ext cx="8229600" cy="478536"/>
          </a:xfrm>
        </p:spPr>
        <p:txBody>
          <a:bodyPr/>
          <a:lstStyle/>
          <a:p>
            <a:r>
              <a:rPr lang="en-US" b="1" dirty="0"/>
              <a:t>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AA592-A1DC-C735-59EC-A63A56DA371F}"/>
              </a:ext>
            </a:extLst>
          </p:cNvPr>
          <p:cNvSpPr txBox="1"/>
          <p:nvPr/>
        </p:nvSpPr>
        <p:spPr>
          <a:xfrm>
            <a:off x="7543800" y="640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9D923-49B6-91AD-00EE-0B61C8B3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1800" kern="0" dirty="0">
                <a:solidFill>
                  <a:srgbClr val="3435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Canada's healthcare system is clearly facing a human resource and subsequently, a health services crisis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1800" kern="0" dirty="0">
              <a:solidFill>
                <a:srgbClr val="34354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 kern="0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most evident in lack of access to primary care and some surgical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1800" kern="0" dirty="0">
              <a:solidFill>
                <a:srgbClr val="34354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 kern="0" dirty="0">
                <a:solidFill>
                  <a:srgbClr val="3435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result is a growth in health inequities due to an increasing disparity in access to health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1800" kern="0" dirty="0">
              <a:solidFill>
                <a:srgbClr val="34354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 kern="0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en-CA" sz="1800" kern="0" dirty="0">
                <a:solidFill>
                  <a:srgbClr val="3435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rom a population health perspective, the crisis indicates there is a fundamental disequilibrium between supply and demand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1800" kern="0" dirty="0">
              <a:solidFill>
                <a:srgbClr val="34354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 kern="0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CA" sz="1800" kern="0" dirty="0">
                <a:solidFill>
                  <a:srgbClr val="3435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ealth human resources do not meet the population's health needs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4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B0AD2-8799-E59F-6C3C-E2AF63381B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914400"/>
            <a:ext cx="8153400" cy="457200"/>
          </a:xfrm>
        </p:spPr>
        <p:txBody>
          <a:bodyPr/>
          <a:lstStyle/>
          <a:p>
            <a:r>
              <a:rPr lang="en-US" b="1" dirty="0"/>
              <a:t>Considerations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75C0F-B342-2616-C7BE-64C366EDBA9D}"/>
              </a:ext>
            </a:extLst>
          </p:cNvPr>
          <p:cNvSpPr txBox="1"/>
          <p:nvPr/>
        </p:nvSpPr>
        <p:spPr>
          <a:xfrm>
            <a:off x="7772400" y="640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A9F54-966F-EA6D-39E4-D8FCBD3A9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crisis is multifaceted, stemming from several factors: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aging population increasing demand for healthcare services;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aging healthcare workforce leading to retirements; and,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challenges in recruiting and retaining new healthcare workers</a:t>
            </a:r>
            <a:r>
              <a:rPr lang="en-CA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D0D0D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Saskatchewan’s </a:t>
            </a:r>
            <a:r>
              <a:rPr lang="en-CA" sz="18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Provincial Auditor reported a 2,200 deficit in health-care workers over the next five years (reported in 2022)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800" dirty="0">
              <a:solidFill>
                <a:srgbClr val="0D0D0D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D0D0D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T</a:t>
            </a:r>
            <a:r>
              <a:rPr lang="en-CA" sz="18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he Saskatchewan Health Authority reports overall need to stabilize rural acute and emergency room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800" dirty="0">
              <a:solidFill>
                <a:srgbClr val="0D0D0D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D0D0D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Indicators of “needs”: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kern="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CA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ssessed through community surveys, health care utilisation data, epidemiological data, or individual screenings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kern="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CA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eeds should inform the health service and human resource planning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kern="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CA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ntelligence to understand demand include data on the healthcare utilisation, disease epidemiology, and the demographic characteristics of the population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7577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6C90F-EE43-6FFE-5C3C-D0B1B5A04E4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197864"/>
            <a:ext cx="8229600" cy="478536"/>
          </a:xfrm>
        </p:spPr>
        <p:txBody>
          <a:bodyPr/>
          <a:lstStyle/>
          <a:p>
            <a:r>
              <a:rPr lang="en-US" b="1" dirty="0"/>
              <a:t>Questions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85F3B-5E90-EC0C-BB45-477CA56A4E66}"/>
              </a:ext>
            </a:extLst>
          </p:cNvPr>
          <p:cNvSpPr txBox="1"/>
          <p:nvPr/>
        </p:nvSpPr>
        <p:spPr>
          <a:xfrm>
            <a:off x="7848600" y="601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D2DB7-5C62-5F37-CA9B-BD83CBE38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153400" cy="40386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CA" sz="1900" kern="0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en-CA" sz="1900" kern="0" dirty="0">
                <a:solidFill>
                  <a:srgbClr val="3435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 is there a mismatch between supply and demand for healthcare services, which contribute to health inequalities?</a:t>
            </a:r>
          </a:p>
          <a:p>
            <a:pPr marL="457200" indent="-457200">
              <a:buAutoNum type="arabicParenR"/>
            </a:pPr>
            <a:endParaRPr lang="en-CA" sz="1900" kern="0" dirty="0">
              <a:solidFill>
                <a:srgbClr val="34354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CA" sz="1900" kern="0" dirty="0">
                <a:solidFill>
                  <a:srgbClr val="34354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happens in the system because of that mismatch?</a:t>
            </a:r>
          </a:p>
          <a:p>
            <a:pPr marL="457200" indent="-457200">
              <a:buAutoNum type="arabicParenR"/>
            </a:pPr>
            <a:endParaRPr lang="en-CA" sz="1900" kern="0" dirty="0">
              <a:solidFill>
                <a:srgbClr val="34354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CA" sz="1900" kern="0" dirty="0">
                <a:solidFill>
                  <a:srgbClr val="343541"/>
                </a:solidFill>
                <a:latin typeface="Arial" panose="020B0604020202020204" pitchFamily="34" charset="0"/>
              </a:rPr>
              <a:t>What needs to be done to bring greater balance to the system?</a:t>
            </a:r>
          </a:p>
          <a:p>
            <a:pPr marL="457200" indent="-457200">
              <a:buAutoNum type="arabicParenR"/>
            </a:pPr>
            <a:endParaRPr lang="en-CA" sz="1900" kern="0" dirty="0">
              <a:solidFill>
                <a:srgbClr val="343541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CA" sz="1900" kern="0" dirty="0">
                <a:solidFill>
                  <a:srgbClr val="343541"/>
                </a:solidFill>
                <a:latin typeface="Arial" panose="020B0604020202020204" pitchFamily="34" charset="0"/>
              </a:rPr>
              <a:t>How should data collection change to better inform healthcare system needs?</a:t>
            </a:r>
          </a:p>
          <a:p>
            <a:pPr marL="457200" indent="-457200">
              <a:buAutoNum type="arabicParenR"/>
            </a:pPr>
            <a:endParaRPr lang="en-CA" sz="1600" kern="0" dirty="0">
              <a:solidFill>
                <a:srgbClr val="343541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CA" sz="1900" kern="0" dirty="0">
                <a:solidFill>
                  <a:srgbClr val="343541"/>
                </a:solidFill>
                <a:latin typeface="Arial" panose="020B0604020202020204" pitchFamily="34" charset="0"/>
              </a:rPr>
              <a:t>What should data collection include to assist better healthcare resource planning?</a:t>
            </a:r>
          </a:p>
          <a:p>
            <a:pPr marL="457200" indent="-457200">
              <a:buAutoNum type="arabicParenR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5009285"/>
      </p:ext>
    </p:extLst>
  </p:cSld>
  <p:clrMapOvr>
    <a:masterClrMapping/>
  </p:clrMapOvr>
</p:sld>
</file>

<file path=ppt/theme/theme1.xml><?xml version="1.0" encoding="utf-8"?>
<a:theme xmlns:a="http://schemas.openxmlformats.org/drawingml/2006/main" name="Secondary Slide">
  <a:themeElements>
    <a:clrScheme name="JSGS">
      <a:dk1>
        <a:sysClr val="windowText" lastClr="000000"/>
      </a:dk1>
      <a:lt1>
        <a:sysClr val="window" lastClr="FFFFFF"/>
      </a:lt1>
      <a:dk2>
        <a:srgbClr val="7B8644"/>
      </a:dk2>
      <a:lt2>
        <a:srgbClr val="EEECE1"/>
      </a:lt2>
      <a:accent1>
        <a:srgbClr val="7B8644"/>
      </a:accent1>
      <a:accent2>
        <a:srgbClr val="4A6371"/>
      </a:accent2>
      <a:accent3>
        <a:srgbClr val="683B39"/>
      </a:accent3>
      <a:accent4>
        <a:srgbClr val="594256"/>
      </a:accent4>
      <a:accent5>
        <a:srgbClr val="DCDDDF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</Template>
  <TotalTime>2810</TotalTime>
  <Words>312</Words>
  <Application>Microsoft Office PowerPoint</Application>
  <PresentationFormat>On-screen Show (4:3)</PresentationFormat>
  <Paragraphs>40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Courier New</vt:lpstr>
      <vt:lpstr>Wingdings</vt:lpstr>
      <vt:lpstr>Secondary Slide</vt:lpstr>
      <vt:lpstr>The Health System and Human Resource Planning:  A Population Health Approach  Thilina Bandara, Assistant Professor, University of Saskatchewan School of Public Health  June 2024  </vt:lpstr>
      <vt:lpstr>PowerPoint Presentation</vt:lpstr>
      <vt:lpstr>PowerPoint Presentation</vt:lpstr>
      <vt:lpstr>PowerPoint Presentation</vt:lpstr>
    </vt:vector>
  </TitlesOfParts>
  <Company>University of Regina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Wowchuk</dc:creator>
  <cp:lastModifiedBy>Dale Eisler</cp:lastModifiedBy>
  <cp:revision>237</cp:revision>
  <cp:lastPrinted>2018-08-15T16:10:18Z</cp:lastPrinted>
  <dcterms:created xsi:type="dcterms:W3CDTF">2012-10-29T19:48:17Z</dcterms:created>
  <dcterms:modified xsi:type="dcterms:W3CDTF">2024-05-28T17:20:38Z</dcterms:modified>
</cp:coreProperties>
</file>